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827" r:id="rId1"/>
  </p:sldMasterIdLst>
  <p:notesMasterIdLst>
    <p:notesMasterId r:id="rId236"/>
  </p:notesMasterIdLst>
  <p:sldIdLst>
    <p:sldId id="306" r:id="rId2"/>
    <p:sldId id="1085" r:id="rId3"/>
    <p:sldId id="1110" r:id="rId4"/>
    <p:sldId id="1111" r:id="rId5"/>
    <p:sldId id="1112" r:id="rId6"/>
    <p:sldId id="1113" r:id="rId7"/>
    <p:sldId id="1079" r:id="rId8"/>
    <p:sldId id="1086" r:id="rId9"/>
    <p:sldId id="1080" r:id="rId10"/>
    <p:sldId id="1081" r:id="rId11"/>
    <p:sldId id="1082" r:id="rId12"/>
    <p:sldId id="1083" r:id="rId13"/>
    <p:sldId id="1084" r:id="rId14"/>
    <p:sldId id="885" r:id="rId15"/>
    <p:sldId id="886" r:id="rId16"/>
    <p:sldId id="887" r:id="rId17"/>
    <p:sldId id="888" r:id="rId18"/>
    <p:sldId id="889" r:id="rId19"/>
    <p:sldId id="891" r:id="rId20"/>
    <p:sldId id="1078" r:id="rId21"/>
    <p:sldId id="892" r:id="rId22"/>
    <p:sldId id="893" r:id="rId23"/>
    <p:sldId id="890" r:id="rId24"/>
    <p:sldId id="894" r:id="rId25"/>
    <p:sldId id="895" r:id="rId26"/>
    <p:sldId id="1097" r:id="rId27"/>
    <p:sldId id="1098" r:id="rId28"/>
    <p:sldId id="1099" r:id="rId29"/>
    <p:sldId id="1100" r:id="rId30"/>
    <p:sldId id="897" r:id="rId31"/>
    <p:sldId id="898" r:id="rId32"/>
    <p:sldId id="1087" r:id="rId33"/>
    <p:sldId id="1088" r:id="rId34"/>
    <p:sldId id="1089" r:id="rId35"/>
    <p:sldId id="1090" r:id="rId36"/>
    <p:sldId id="1102" r:id="rId37"/>
    <p:sldId id="1103" r:id="rId38"/>
    <p:sldId id="1091" r:id="rId39"/>
    <p:sldId id="1092" r:id="rId40"/>
    <p:sldId id="1093" r:id="rId41"/>
    <p:sldId id="1094" r:id="rId42"/>
    <p:sldId id="1095" r:id="rId43"/>
    <p:sldId id="900" r:id="rId44"/>
    <p:sldId id="902" r:id="rId45"/>
    <p:sldId id="903" r:id="rId46"/>
    <p:sldId id="904" r:id="rId47"/>
    <p:sldId id="905" r:id="rId48"/>
    <p:sldId id="906" r:id="rId49"/>
    <p:sldId id="907" r:id="rId50"/>
    <p:sldId id="908" r:id="rId51"/>
    <p:sldId id="1096" r:id="rId52"/>
    <p:sldId id="909" r:id="rId53"/>
    <p:sldId id="910" r:id="rId54"/>
    <p:sldId id="913" r:id="rId55"/>
    <p:sldId id="914" r:id="rId56"/>
    <p:sldId id="915" r:id="rId57"/>
    <p:sldId id="916" r:id="rId58"/>
    <p:sldId id="917" r:id="rId59"/>
    <p:sldId id="918" r:id="rId60"/>
    <p:sldId id="919" r:id="rId61"/>
    <p:sldId id="920" r:id="rId62"/>
    <p:sldId id="921" r:id="rId63"/>
    <p:sldId id="922" r:id="rId64"/>
    <p:sldId id="923" r:id="rId65"/>
    <p:sldId id="924" r:id="rId66"/>
    <p:sldId id="925" r:id="rId67"/>
    <p:sldId id="926" r:id="rId68"/>
    <p:sldId id="1101" r:id="rId69"/>
    <p:sldId id="927" r:id="rId70"/>
    <p:sldId id="928" r:id="rId71"/>
    <p:sldId id="929" r:id="rId72"/>
    <p:sldId id="930" r:id="rId73"/>
    <p:sldId id="931" r:id="rId74"/>
    <p:sldId id="932" r:id="rId75"/>
    <p:sldId id="933" r:id="rId76"/>
    <p:sldId id="934" r:id="rId77"/>
    <p:sldId id="935" r:id="rId78"/>
    <p:sldId id="936" r:id="rId79"/>
    <p:sldId id="937" r:id="rId80"/>
    <p:sldId id="938" r:id="rId81"/>
    <p:sldId id="939" r:id="rId82"/>
    <p:sldId id="940" r:id="rId83"/>
    <p:sldId id="941" r:id="rId84"/>
    <p:sldId id="942" r:id="rId85"/>
    <p:sldId id="943" r:id="rId86"/>
    <p:sldId id="944" r:id="rId87"/>
    <p:sldId id="945" r:id="rId88"/>
    <p:sldId id="946" r:id="rId89"/>
    <p:sldId id="947" r:id="rId90"/>
    <p:sldId id="948" r:id="rId91"/>
    <p:sldId id="949" r:id="rId92"/>
    <p:sldId id="950" r:id="rId93"/>
    <p:sldId id="951" r:id="rId94"/>
    <p:sldId id="952" r:id="rId95"/>
    <p:sldId id="953" r:id="rId96"/>
    <p:sldId id="954" r:id="rId97"/>
    <p:sldId id="955" r:id="rId98"/>
    <p:sldId id="956" r:id="rId99"/>
    <p:sldId id="957" r:id="rId100"/>
    <p:sldId id="958" r:id="rId101"/>
    <p:sldId id="959" r:id="rId102"/>
    <p:sldId id="960" r:id="rId103"/>
    <p:sldId id="961" r:id="rId104"/>
    <p:sldId id="962" r:id="rId105"/>
    <p:sldId id="963" r:id="rId106"/>
    <p:sldId id="964" r:id="rId107"/>
    <p:sldId id="965" r:id="rId108"/>
    <p:sldId id="966" r:id="rId109"/>
    <p:sldId id="967" r:id="rId110"/>
    <p:sldId id="968" r:id="rId111"/>
    <p:sldId id="969" r:id="rId112"/>
    <p:sldId id="970" r:id="rId113"/>
    <p:sldId id="971" r:id="rId114"/>
    <p:sldId id="972" r:id="rId115"/>
    <p:sldId id="973" r:id="rId116"/>
    <p:sldId id="974" r:id="rId117"/>
    <p:sldId id="975" r:id="rId118"/>
    <p:sldId id="976" r:id="rId119"/>
    <p:sldId id="977" r:id="rId120"/>
    <p:sldId id="978" r:id="rId121"/>
    <p:sldId id="979" r:id="rId122"/>
    <p:sldId id="980" r:id="rId123"/>
    <p:sldId id="981" r:id="rId124"/>
    <p:sldId id="982" r:id="rId125"/>
    <p:sldId id="983" r:id="rId126"/>
    <p:sldId id="984" r:id="rId127"/>
    <p:sldId id="985" r:id="rId128"/>
    <p:sldId id="986" r:id="rId129"/>
    <p:sldId id="987" r:id="rId130"/>
    <p:sldId id="988" r:id="rId131"/>
    <p:sldId id="989" r:id="rId132"/>
    <p:sldId id="990" r:id="rId133"/>
    <p:sldId id="991" r:id="rId134"/>
    <p:sldId id="992" r:id="rId135"/>
    <p:sldId id="993" r:id="rId136"/>
    <p:sldId id="994" r:id="rId137"/>
    <p:sldId id="995" r:id="rId138"/>
    <p:sldId id="996" r:id="rId139"/>
    <p:sldId id="997" r:id="rId140"/>
    <p:sldId id="998" r:id="rId141"/>
    <p:sldId id="999" r:id="rId142"/>
    <p:sldId id="1000" r:id="rId143"/>
    <p:sldId id="1001" r:id="rId144"/>
    <p:sldId id="1002" r:id="rId145"/>
    <p:sldId id="1003" r:id="rId146"/>
    <p:sldId id="1004" r:id="rId147"/>
    <p:sldId id="1005" r:id="rId148"/>
    <p:sldId id="1006" r:id="rId149"/>
    <p:sldId id="1007" r:id="rId150"/>
    <p:sldId id="1008" r:id="rId151"/>
    <p:sldId id="1009" r:id="rId152"/>
    <p:sldId id="1010" r:id="rId153"/>
    <p:sldId id="1011" r:id="rId154"/>
    <p:sldId id="1012" r:id="rId155"/>
    <p:sldId id="1013" r:id="rId156"/>
    <p:sldId id="1014" r:id="rId157"/>
    <p:sldId id="1015" r:id="rId158"/>
    <p:sldId id="1016" r:id="rId159"/>
    <p:sldId id="1017" r:id="rId160"/>
    <p:sldId id="1018" r:id="rId161"/>
    <p:sldId id="1019" r:id="rId162"/>
    <p:sldId id="1020" r:id="rId163"/>
    <p:sldId id="1021" r:id="rId164"/>
    <p:sldId id="1022" r:id="rId165"/>
    <p:sldId id="1023" r:id="rId166"/>
    <p:sldId id="1024" r:id="rId167"/>
    <p:sldId id="1025" r:id="rId168"/>
    <p:sldId id="1105" r:id="rId169"/>
    <p:sldId id="1106" r:id="rId170"/>
    <p:sldId id="1107" r:id="rId171"/>
    <p:sldId id="1108" r:id="rId172"/>
    <p:sldId id="1109" r:id="rId173"/>
    <p:sldId id="1026" r:id="rId174"/>
    <p:sldId id="1027" r:id="rId175"/>
    <p:sldId id="1028" r:id="rId176"/>
    <p:sldId id="1029" r:id="rId177"/>
    <p:sldId id="1030" r:id="rId178"/>
    <p:sldId id="1031" r:id="rId179"/>
    <p:sldId id="1032" r:id="rId180"/>
    <p:sldId id="1033" r:id="rId181"/>
    <p:sldId id="1034" r:id="rId182"/>
    <p:sldId id="1035" r:id="rId183"/>
    <p:sldId id="1036" r:id="rId184"/>
    <p:sldId id="1037" r:id="rId185"/>
    <p:sldId id="1038" r:id="rId186"/>
    <p:sldId id="1039" r:id="rId187"/>
    <p:sldId id="1040" r:id="rId188"/>
    <p:sldId id="1041" r:id="rId189"/>
    <p:sldId id="1042" r:id="rId190"/>
    <p:sldId id="1043" r:id="rId191"/>
    <p:sldId id="1044" r:id="rId192"/>
    <p:sldId id="1045" r:id="rId193"/>
    <p:sldId id="1046" r:id="rId194"/>
    <p:sldId id="1047" r:id="rId195"/>
    <p:sldId id="1048" r:id="rId196"/>
    <p:sldId id="1049" r:id="rId197"/>
    <p:sldId id="1050" r:id="rId198"/>
    <p:sldId id="1051" r:id="rId199"/>
    <p:sldId id="1052" r:id="rId200"/>
    <p:sldId id="1053" r:id="rId201"/>
    <p:sldId id="1054" r:id="rId202"/>
    <p:sldId id="1055" r:id="rId203"/>
    <p:sldId id="1056" r:id="rId204"/>
    <p:sldId id="1057" r:id="rId205"/>
    <p:sldId id="1058" r:id="rId206"/>
    <p:sldId id="1059" r:id="rId207"/>
    <p:sldId id="1060" r:id="rId208"/>
    <p:sldId id="1061" r:id="rId209"/>
    <p:sldId id="1062" r:id="rId210"/>
    <p:sldId id="1063" r:id="rId211"/>
    <p:sldId id="1064" r:id="rId212"/>
    <p:sldId id="1065" r:id="rId213"/>
    <p:sldId id="1066" r:id="rId214"/>
    <p:sldId id="1067" r:id="rId215"/>
    <p:sldId id="1068" r:id="rId216"/>
    <p:sldId id="1069" r:id="rId217"/>
    <p:sldId id="1070" r:id="rId218"/>
    <p:sldId id="1071" r:id="rId219"/>
    <p:sldId id="1072" r:id="rId220"/>
    <p:sldId id="1073" r:id="rId221"/>
    <p:sldId id="1074" r:id="rId222"/>
    <p:sldId id="707" r:id="rId223"/>
    <p:sldId id="846" r:id="rId224"/>
    <p:sldId id="847" r:id="rId225"/>
    <p:sldId id="848" r:id="rId226"/>
    <p:sldId id="849" r:id="rId227"/>
    <p:sldId id="850" r:id="rId228"/>
    <p:sldId id="717" r:id="rId229"/>
    <p:sldId id="718" r:id="rId230"/>
    <p:sldId id="721" r:id="rId231"/>
    <p:sldId id="722" r:id="rId232"/>
    <p:sldId id="732" r:id="rId233"/>
    <p:sldId id="842" r:id="rId234"/>
    <p:sldId id="843" r:id="rId235"/>
  </p:sldIdLst>
  <p:sldSz cx="9906000" cy="6858000" type="A4"/>
  <p:notesSz cx="6735763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orient="horz" pos="3360" userDrawn="1">
          <p15:clr>
            <a:srgbClr val="A4A3A4"/>
          </p15:clr>
        </p15:guide>
        <p15:guide id="3" orient="horz" pos="2256" userDrawn="1">
          <p15:clr>
            <a:srgbClr val="A4A3A4"/>
          </p15:clr>
        </p15:guide>
        <p15:guide id="4" orient="horz" pos="3984" userDrawn="1">
          <p15:clr>
            <a:srgbClr val="A4A3A4"/>
          </p15:clr>
        </p15:guide>
        <p15:guide id="5" orient="horz" pos="3120" userDrawn="1">
          <p15:clr>
            <a:srgbClr val="A4A3A4"/>
          </p15:clr>
        </p15:guide>
        <p15:guide id="6" pos="240" userDrawn="1">
          <p15:clr>
            <a:srgbClr val="A4A3A4"/>
          </p15:clr>
        </p15:guide>
        <p15:guide id="7" pos="288" userDrawn="1">
          <p15:clr>
            <a:srgbClr val="A4A3A4"/>
          </p15:clr>
        </p15:guide>
        <p15:guide id="8" pos="3168" userDrawn="1">
          <p15:clr>
            <a:srgbClr val="A4A3A4"/>
          </p15:clr>
        </p15:guide>
        <p15:guide id="9" pos="5376" userDrawn="1">
          <p15:clr>
            <a:srgbClr val="A4A3A4"/>
          </p15:clr>
        </p15:guide>
        <p15:guide id="10" pos="6192" userDrawn="1">
          <p15:clr>
            <a:srgbClr val="A4A3A4"/>
          </p15:clr>
        </p15:guide>
        <p15:guide id="11" pos="192" userDrawn="1">
          <p15:clr>
            <a:srgbClr val="A4A3A4"/>
          </p15:clr>
        </p15:guide>
        <p15:guide id="12" pos="3072" userDrawn="1">
          <p15:clr>
            <a:srgbClr val="A4A3A4"/>
          </p15:clr>
        </p15:guide>
        <p15:guide id="13" pos="3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C9DCE"/>
    <a:srgbClr val="EAEAEA"/>
    <a:srgbClr val="A5A5A5"/>
    <a:srgbClr val="336699"/>
    <a:srgbClr val="FFC000"/>
    <a:srgbClr val="003366"/>
    <a:srgbClr val="C9C9C9"/>
    <a:srgbClr val="797979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8" autoAdjust="0"/>
    <p:restoredTop sz="93018" autoAdjust="0"/>
  </p:normalViewPr>
  <p:slideViewPr>
    <p:cSldViewPr>
      <p:cViewPr varScale="1">
        <p:scale>
          <a:sx n="52" d="100"/>
          <a:sy n="52" d="100"/>
        </p:scale>
        <p:origin x="552" y="48"/>
      </p:cViewPr>
      <p:guideLst>
        <p:guide orient="horz" pos="2832"/>
        <p:guide orient="horz" pos="3360"/>
        <p:guide orient="horz" pos="2256"/>
        <p:guide orient="horz" pos="3984"/>
        <p:guide orient="horz" pos="3120"/>
        <p:guide pos="240"/>
        <p:guide pos="288"/>
        <p:guide pos="3168"/>
        <p:guide pos="5376"/>
        <p:guide pos="6192"/>
        <p:guide pos="192"/>
        <p:guide pos="3072"/>
        <p:guide pos="3249"/>
      </p:guideLst>
    </p:cSldViewPr>
  </p:slideViewPr>
  <p:outlineViewPr>
    <p:cViewPr>
      <p:scale>
        <a:sx n="33" d="100"/>
        <a:sy n="33" d="100"/>
      </p:scale>
      <p:origin x="0" y="-565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5036"/>
    </p:cViewPr>
  </p:sorterViewPr>
  <p:notesViewPr>
    <p:cSldViewPr>
      <p:cViewPr varScale="1">
        <p:scale>
          <a:sx n="77" d="100"/>
          <a:sy n="77" d="100"/>
        </p:scale>
        <p:origin x="-2124" y="-96"/>
      </p:cViewPr>
      <p:guideLst>
        <p:guide orient="horz" pos="3108"/>
        <p:guide pos="21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viewProps" Target="view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BCAA1-D7C1-4D3F-89ED-C6F7CA83002C}" type="datetimeFigureOut">
              <a:rPr lang="en-GB" smtClean="0"/>
              <a:pPr/>
              <a:t>09/03/2016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F542E-0527-4B2B-94CC-507C9E7FCF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4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553E4-2913-4DE4-843E-43C0913E792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87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0094CB-A4F0-4D63-BF17-866D18092CB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68904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C5292D-856D-4562-A73A-4B4ED2A51CD3}" type="slidenum">
              <a:rPr lang="en-US" altLang="en-US"/>
              <a:pPr/>
              <a:t>105</a:t>
            </a:fld>
            <a:endParaRPr lang="en-US" alt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18541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5E3F61-6597-4386-B454-FBF9C62C0C92}" type="slidenum">
              <a:rPr lang="en-US" altLang="en-US"/>
              <a:pPr/>
              <a:t>106</a:t>
            </a:fld>
            <a:endParaRPr lang="en-US" altLang="en-US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56621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A68A6A-DA9B-4AA3-83FC-60227BDECC33}" type="slidenum">
              <a:rPr lang="en-US" altLang="en-US"/>
              <a:pPr/>
              <a:t>107</a:t>
            </a:fld>
            <a:endParaRPr lang="en-US" alt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93401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40BC63-836F-47AD-8224-7F5BA4151FD2}" type="slidenum">
              <a:rPr lang="en-US" altLang="en-US"/>
              <a:pPr/>
              <a:t>108</a:t>
            </a:fld>
            <a:endParaRPr lang="en-US" altLang="en-US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60508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FDB73-FEBF-4D38-A2BB-96237B55D22C}" type="slidenum">
              <a:rPr lang="en-US" altLang="en-US"/>
              <a:pPr/>
              <a:t>109</a:t>
            </a:fld>
            <a:endParaRPr lang="en-US" altLang="en-US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6414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C0F91-9CF4-4016-8431-FA125337D4F1}" type="slidenum">
              <a:rPr lang="en-US" altLang="en-US"/>
              <a:pPr/>
              <a:t>110</a:t>
            </a:fld>
            <a:endParaRPr lang="en-US" altLang="en-US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6621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C64E60-0D8D-49D1-A97E-E964D5F2A200}" type="slidenum">
              <a:rPr lang="en-US" altLang="en-US"/>
              <a:pPr/>
              <a:t>111</a:t>
            </a:fld>
            <a:endParaRPr lang="en-US" altLang="en-US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06015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CB6AE4-66F6-413E-8012-DC48DE0F65DD}" type="slidenum">
              <a:rPr lang="en-US" altLang="en-US"/>
              <a:pPr/>
              <a:t>112</a:t>
            </a:fld>
            <a:endParaRPr lang="en-US" alt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02703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F3DE-D89A-40A8-A07E-87F32D01F7A0}" type="slidenum">
              <a:rPr lang="en-US" altLang="en-US"/>
              <a:pPr/>
              <a:t>113</a:t>
            </a:fld>
            <a:endParaRPr lang="en-US" alt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1068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D03FF-AEAC-46FB-A1C0-1E5B9A71B20E}" type="slidenum">
              <a:rPr lang="en-US" altLang="en-US"/>
              <a:pPr/>
              <a:t>114</a:t>
            </a:fld>
            <a:endParaRPr lang="en-US" altLang="en-US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486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EA250-7BB9-4B93-AF7B-C5CF5F5229C8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76317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DFC81-A5DF-4162-A943-8C70CE86A3A6}" type="slidenum">
              <a:rPr lang="en-US" altLang="en-US"/>
              <a:pPr/>
              <a:t>115</a:t>
            </a:fld>
            <a:endParaRPr lang="en-US" alt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1412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A00AE-BE0E-4B88-A6EB-3A0FDA033EDF}" type="slidenum">
              <a:rPr lang="en-US" altLang="en-US"/>
              <a:pPr/>
              <a:t>116</a:t>
            </a:fld>
            <a:endParaRPr lang="en-US" altLang="en-US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93919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CF73FB-FAC2-4A33-89AA-AD6B8B6D0DDD}" type="slidenum">
              <a:rPr lang="en-US" altLang="en-US"/>
              <a:pPr/>
              <a:t>117</a:t>
            </a:fld>
            <a:endParaRPr lang="en-US" altLang="en-US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46452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3D3D34-3D3B-4038-A3F3-05558D5F7C96}" type="slidenum">
              <a:rPr lang="en-US" altLang="en-US"/>
              <a:pPr/>
              <a:t>118</a:t>
            </a:fld>
            <a:endParaRPr lang="en-US" alt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16768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E3E41-43DB-4BB7-AEFA-27158DDB29D9}" type="slidenum">
              <a:rPr lang="en-US" altLang="en-US"/>
              <a:pPr/>
              <a:t>119</a:t>
            </a:fld>
            <a:endParaRPr lang="en-US" altLang="en-US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15847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C9E8A-99D9-41F4-AFB5-708931690300}" type="slidenum">
              <a:rPr lang="en-US" altLang="en-US"/>
              <a:pPr/>
              <a:t>120</a:t>
            </a:fld>
            <a:endParaRPr lang="en-US" alt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43317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C1654-79AD-4F47-9626-44E40FB3EC95}" type="slidenum">
              <a:rPr lang="en-US" altLang="en-US"/>
              <a:pPr/>
              <a:t>121</a:t>
            </a:fld>
            <a:endParaRPr lang="en-US" alt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71500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185631-3874-4F9C-996E-C180D5E72E95}" type="slidenum">
              <a:rPr lang="en-US" altLang="en-US"/>
              <a:pPr/>
              <a:t>122</a:t>
            </a:fld>
            <a:endParaRPr lang="en-US" altLang="en-US"/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13811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B20B8-6B67-4F2C-A248-8B3C08852A66}" type="slidenum">
              <a:rPr lang="en-US" altLang="en-US"/>
              <a:pPr/>
              <a:t>123</a:t>
            </a:fld>
            <a:endParaRPr lang="en-US" alt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39945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F47AB-5CC5-43CD-BD5D-4781F2DC0B37}" type="slidenum">
              <a:rPr lang="en-US" altLang="en-US"/>
              <a:pPr/>
              <a:t>124</a:t>
            </a:fld>
            <a:endParaRPr lang="en-US" alt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184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063D5-4CD5-4512-B60F-D31F575AC5B5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69891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69311-F371-4EB1-9704-2399778E8978}" type="slidenum">
              <a:rPr lang="en-US" altLang="en-US"/>
              <a:pPr/>
              <a:t>125</a:t>
            </a:fld>
            <a:endParaRPr lang="en-US" alt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02742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1B0F82-280B-445B-B6E2-61E97A7465D9}" type="slidenum">
              <a:rPr lang="en-US" altLang="en-US"/>
              <a:pPr/>
              <a:t>126</a:t>
            </a:fld>
            <a:endParaRPr lang="en-US" alt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46647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A0FD8F-2FBF-40D3-8A8C-121BAFE819D7}" type="slidenum">
              <a:rPr lang="en-US" altLang="en-US"/>
              <a:pPr/>
              <a:t>127</a:t>
            </a:fld>
            <a:endParaRPr lang="en-US" alt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88323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21F3B5-4991-4FDD-BB9A-6BF887B6CA5A}" type="slidenum">
              <a:rPr lang="en-US" altLang="en-US"/>
              <a:pPr/>
              <a:t>128</a:t>
            </a:fld>
            <a:endParaRPr lang="en-US" altLang="en-US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7945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25A0A2-19E4-457C-A067-D1BA7F4A74A0}" type="slidenum">
              <a:rPr lang="en-US" altLang="en-US"/>
              <a:pPr/>
              <a:t>129</a:t>
            </a:fld>
            <a:endParaRPr lang="en-US" altLang="en-US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063897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A4195-6A7F-4143-8A8D-586A7534F734}" type="slidenum">
              <a:rPr lang="en-US" altLang="en-US"/>
              <a:pPr/>
              <a:t>130</a:t>
            </a:fld>
            <a:endParaRPr lang="en-US" altLang="en-US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70216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639DA7-FCE2-4955-A42B-1994024761C4}" type="slidenum">
              <a:rPr lang="en-US" altLang="en-US"/>
              <a:pPr/>
              <a:t>131</a:t>
            </a:fld>
            <a:endParaRPr lang="en-US" altLang="en-US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11175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831CE-775D-4E62-B0F1-D7AED8C69BEE}" type="slidenum">
              <a:rPr lang="en-US" altLang="en-US"/>
              <a:pPr/>
              <a:t>132</a:t>
            </a:fld>
            <a:endParaRPr lang="en-US" altLang="en-US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39093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D92B8E-5CD4-4502-9473-E1CA55DB3BD0}" type="slidenum">
              <a:rPr lang="en-US" altLang="en-US"/>
              <a:pPr/>
              <a:t>133</a:t>
            </a:fld>
            <a:endParaRPr lang="en-US" altLang="en-US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71745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6A3955-C76F-4D1D-9EEB-6C9A3FF4F0D5}" type="slidenum">
              <a:rPr lang="en-US" altLang="en-US"/>
              <a:pPr/>
              <a:t>134</a:t>
            </a:fld>
            <a:endParaRPr lang="en-US" altLang="en-US"/>
          </a:p>
        </p:txBody>
      </p:sp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700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8FD02E-E8E1-4C4B-9BA9-CB5B07F41DD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2529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2D309-D027-4E66-BD82-AB89BD869293}" type="slidenum">
              <a:rPr lang="en-US" altLang="en-US"/>
              <a:pPr/>
              <a:t>135</a:t>
            </a:fld>
            <a:endParaRPr lang="en-US" altLang="en-US"/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228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2983C5-F317-47BA-91A2-261F022E038B}" type="slidenum">
              <a:rPr lang="en-US" altLang="en-US"/>
              <a:pPr/>
              <a:t>136</a:t>
            </a:fld>
            <a:endParaRPr lang="en-US" altLang="en-US"/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91432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1CDD87-F511-4CE6-9A2E-F585481D9FDE}" type="slidenum">
              <a:rPr lang="en-US" altLang="en-US"/>
              <a:pPr/>
              <a:t>137</a:t>
            </a:fld>
            <a:endParaRPr lang="en-US" altLang="en-US"/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82903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8EB327-5C29-4AD0-9756-4D85C74EB97D}" type="slidenum">
              <a:rPr lang="en-US" altLang="en-US"/>
              <a:pPr/>
              <a:t>138</a:t>
            </a:fld>
            <a:endParaRPr lang="en-US" altLang="en-US"/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47175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62C96-1B66-4268-B5A6-297A0D0D7DC8}" type="slidenum">
              <a:rPr lang="en-US" altLang="en-US"/>
              <a:pPr/>
              <a:t>139</a:t>
            </a:fld>
            <a:endParaRPr lang="en-US" altLang="en-US"/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28810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535563-2A69-4BF3-A2BE-D39B5209E17E}" type="slidenum">
              <a:rPr lang="en-US" altLang="en-US"/>
              <a:pPr/>
              <a:t>140</a:t>
            </a:fld>
            <a:endParaRPr lang="en-US" altLang="en-US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053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B17D06-FF65-484C-A8B2-9B61DAC5390E}" type="slidenum">
              <a:rPr lang="en-US" altLang="en-US"/>
              <a:pPr/>
              <a:t>141</a:t>
            </a:fld>
            <a:endParaRPr lang="en-US" altLang="en-US"/>
          </a:p>
        </p:txBody>
      </p:sp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0338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58E402-08DF-4B10-978E-3D33A5EE23E8}" type="slidenum">
              <a:rPr lang="en-US" altLang="en-US"/>
              <a:pPr/>
              <a:t>142</a:t>
            </a:fld>
            <a:endParaRPr lang="en-US" altLang="en-US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5496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E7F594-3F2B-4053-A425-BCEA6314EF9D}" type="slidenum">
              <a:rPr lang="en-US" altLang="en-US"/>
              <a:pPr/>
              <a:t>143</a:t>
            </a:fld>
            <a:endParaRPr lang="en-US" altLang="en-US"/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86544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D56FA2-F18B-4276-9208-5D851559D927}" type="slidenum">
              <a:rPr lang="en-US" altLang="en-US"/>
              <a:pPr/>
              <a:t>144</a:t>
            </a:fld>
            <a:endParaRPr lang="en-US" altLang="en-U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44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28648C-0928-436E-ABEE-0287ECD5BC34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48356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8BF4A-5418-4804-9324-FB59E6905F15}" type="slidenum">
              <a:rPr lang="en-US" altLang="en-US"/>
              <a:pPr/>
              <a:t>145</a:t>
            </a:fld>
            <a:endParaRPr lang="en-US" altLang="en-US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61061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BA818-8ACE-4567-8B6F-821D552122D6}" type="slidenum">
              <a:rPr lang="en-US" altLang="en-US"/>
              <a:pPr/>
              <a:t>146</a:t>
            </a:fld>
            <a:endParaRPr lang="en-US" altLang="en-US"/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61484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25194-706E-4455-9F7D-97F606F4E8C2}" type="slidenum">
              <a:rPr lang="en-US" altLang="en-US"/>
              <a:pPr/>
              <a:t>147</a:t>
            </a:fld>
            <a:endParaRPr lang="en-US" alt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61053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2AA54-DC76-4C45-B67D-60EA4C558300}" type="slidenum">
              <a:rPr lang="en-US" altLang="en-US"/>
              <a:pPr/>
              <a:t>148</a:t>
            </a:fld>
            <a:endParaRPr lang="en-US" altLang="en-US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29191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05328-4D5A-4F11-9F6E-5E099C0C3384}" type="slidenum">
              <a:rPr lang="en-US" altLang="en-US"/>
              <a:pPr/>
              <a:t>149</a:t>
            </a:fld>
            <a:endParaRPr lang="en-US" alt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66332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DB6FA7-0B1D-4A33-B88B-75826BAFF05B}" type="slidenum">
              <a:rPr lang="en-US" altLang="en-US"/>
              <a:pPr/>
              <a:t>150</a:t>
            </a:fld>
            <a:endParaRPr lang="en-US" alt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27046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74C01A-6FD4-4DB4-B679-B73CA969FAC8}" type="slidenum">
              <a:rPr lang="en-US" altLang="en-US"/>
              <a:pPr/>
              <a:t>151</a:t>
            </a:fld>
            <a:endParaRPr lang="en-US" altLang="en-US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236039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5ADBB9-FC4D-4A3A-B386-8A79AD23364D}" type="slidenum">
              <a:rPr lang="en-US" altLang="en-US"/>
              <a:pPr/>
              <a:t>152</a:t>
            </a:fld>
            <a:endParaRPr lang="en-US" alt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14693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2C2DB-7A56-4CED-9F9E-C3F1C0E06087}" type="slidenum">
              <a:rPr lang="en-US" altLang="en-US"/>
              <a:pPr/>
              <a:t>153</a:t>
            </a:fld>
            <a:endParaRPr lang="en-US" altLang="en-US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64769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22F34D-E014-4B35-B780-5FE5CCA979F6}" type="slidenum">
              <a:rPr lang="en-US" altLang="en-US"/>
              <a:pPr/>
              <a:t>154</a:t>
            </a:fld>
            <a:endParaRPr lang="en-US" altLang="en-US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957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4D860C-A2CF-4A8F-9D6B-2D5A3C1B696A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5284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C269B9-9B4E-4082-B20A-C4E287F6723B}" type="slidenum">
              <a:rPr lang="en-US" altLang="en-US"/>
              <a:pPr/>
              <a:t>155</a:t>
            </a:fld>
            <a:endParaRPr lang="en-US" altLang="en-US"/>
          </a:p>
        </p:txBody>
      </p:sp>
      <p:sp>
        <p:nvSpPr>
          <p:cNvPr id="59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56911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2F2C2-6455-4C2B-82D0-C9FAAE5F7528}" type="slidenum">
              <a:rPr lang="en-US" altLang="en-US"/>
              <a:pPr/>
              <a:t>156</a:t>
            </a:fld>
            <a:endParaRPr lang="en-US" altLang="en-US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63446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15056-169F-4C1F-AF4D-8422BF36D943}" type="slidenum">
              <a:rPr lang="en-US" altLang="en-US"/>
              <a:pPr/>
              <a:t>157</a:t>
            </a:fld>
            <a:endParaRPr lang="en-US" altLang="en-US"/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26513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8BB8DC-E163-452E-99AD-8892AAC4839C}" type="slidenum">
              <a:rPr lang="en-US" altLang="en-US"/>
              <a:pPr/>
              <a:t>158</a:t>
            </a:fld>
            <a:endParaRPr lang="en-US" altLang="en-US"/>
          </a:p>
        </p:txBody>
      </p:sp>
      <p:sp>
        <p:nvSpPr>
          <p:cNvPr id="59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56548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413AE8-DFF1-4093-B3A2-46BE7717BBE8}" type="slidenum">
              <a:rPr lang="en-US" altLang="en-US"/>
              <a:pPr/>
              <a:t>159</a:t>
            </a:fld>
            <a:endParaRPr lang="en-US" alt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082456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85E05D-FF46-45A5-AB41-1744D23C4797}" type="slidenum">
              <a:rPr lang="en-US" altLang="en-US"/>
              <a:pPr/>
              <a:t>160</a:t>
            </a:fld>
            <a:endParaRPr lang="en-US" altLang="en-US"/>
          </a:p>
        </p:txBody>
      </p:sp>
      <p:sp>
        <p:nvSpPr>
          <p:cNvPr id="59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58900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EC0C85-39DE-428D-BE3E-C71B2E93C222}" type="slidenum">
              <a:rPr lang="en-US" altLang="en-US"/>
              <a:pPr/>
              <a:t>161</a:t>
            </a:fld>
            <a:endParaRPr lang="en-US" altLang="en-US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61203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BF2BFF-9B62-40D8-86E9-62DEE2A15DAE}" type="slidenum">
              <a:rPr lang="en-US" altLang="en-US"/>
              <a:pPr/>
              <a:t>162</a:t>
            </a:fld>
            <a:endParaRPr lang="en-US" alt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6288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89E86-4284-4644-8563-0CCD9E2A12CF}" type="slidenum">
              <a:rPr lang="en-US" altLang="en-US"/>
              <a:pPr/>
              <a:t>163</a:t>
            </a:fld>
            <a:endParaRPr lang="en-US" altLang="en-US"/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180744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BE9FE9-C2DD-4E1C-9199-0BDADA32EDFA}" type="slidenum">
              <a:rPr lang="en-US" altLang="en-US"/>
              <a:pPr/>
              <a:t>164</a:t>
            </a:fld>
            <a:endParaRPr lang="en-US" altLang="en-US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042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03D6F-3233-45FD-A39B-FDFADA793867}" type="slidenum">
              <a:rPr lang="en-US"/>
              <a:pPr/>
              <a:t>19</a:t>
            </a:fld>
            <a:endParaRPr lang="en-US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6481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DD151-A9DE-4C6C-96DB-ED32BBDA677D}" type="slidenum">
              <a:rPr lang="en-US" altLang="en-US"/>
              <a:pPr/>
              <a:t>165</a:t>
            </a:fld>
            <a:endParaRPr lang="en-US" altLang="en-US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20821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CAD62E-D43B-4B42-82BB-22CB9C3CDB06}" type="slidenum">
              <a:rPr lang="en-US" altLang="en-US"/>
              <a:pPr/>
              <a:t>166</a:t>
            </a:fld>
            <a:endParaRPr lang="en-US" alt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11583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DF47A2-A5B8-49A2-B152-29BEF7C48886}" type="slidenum">
              <a:rPr lang="en-US" altLang="en-US"/>
              <a:pPr/>
              <a:t>167</a:t>
            </a:fld>
            <a:endParaRPr lang="en-US" alt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70055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B5A9AA-FE19-4C73-BB55-E0A002332DAE}" type="slidenum">
              <a:rPr lang="en-US" altLang="en-US"/>
              <a:pPr/>
              <a:t>168</a:t>
            </a:fld>
            <a:endParaRPr lang="en-US" altLang="en-US"/>
          </a:p>
        </p:txBody>
      </p:sp>
      <p:sp>
        <p:nvSpPr>
          <p:cNvPr id="136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583728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A7B605-3FDA-4E65-9709-1B93ACB1EBFA}" type="slidenum">
              <a:rPr lang="en-US" altLang="en-US"/>
              <a:pPr/>
              <a:t>169</a:t>
            </a:fld>
            <a:endParaRPr lang="en-US" alt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67621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D1D4A-83E0-45E8-A082-73ACD8449C94}" type="slidenum">
              <a:rPr lang="en-US" altLang="en-US"/>
              <a:pPr/>
              <a:t>170</a:t>
            </a:fld>
            <a:endParaRPr lang="en-US" altLang="en-US"/>
          </a:p>
        </p:txBody>
      </p:sp>
      <p:sp>
        <p:nvSpPr>
          <p:cNvPr id="93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91367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2EC02A-06B8-4EF1-876F-F41AFF766BD6}" type="slidenum">
              <a:rPr lang="en-US" altLang="en-US"/>
              <a:pPr/>
              <a:t>171</a:t>
            </a:fld>
            <a:endParaRPr lang="en-US" altLang="en-US"/>
          </a:p>
        </p:txBody>
      </p:sp>
      <p:sp>
        <p:nvSpPr>
          <p:cNvPr id="94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677695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11C6A-2911-48ED-A78A-2BA0394170E5}" type="slidenum">
              <a:rPr lang="en-US" altLang="en-US"/>
              <a:pPr/>
              <a:t>172</a:t>
            </a:fld>
            <a:endParaRPr lang="en-US" altLang="en-US"/>
          </a:p>
        </p:txBody>
      </p:sp>
      <p:sp>
        <p:nvSpPr>
          <p:cNvPr id="60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0642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7B412-EB1B-4AAA-8EF8-C4CA58DD3B6F}" type="slidenum">
              <a:rPr lang="en-US" altLang="en-US"/>
              <a:pPr/>
              <a:t>173</a:t>
            </a:fld>
            <a:endParaRPr lang="en-US" alt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71607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7E2C23-C5A5-40E6-80D1-BE29AAF7E947}" type="slidenum">
              <a:rPr lang="en-US" altLang="en-US"/>
              <a:pPr/>
              <a:t>174</a:t>
            </a:fld>
            <a:endParaRPr lang="en-US" alt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987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F21650-49AC-403C-8630-FB107D88193B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342586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C78D5-B391-4D0E-A5FF-F585259D5AB2}" type="slidenum">
              <a:rPr lang="en-US" altLang="en-US"/>
              <a:pPr/>
              <a:t>175</a:t>
            </a:fld>
            <a:endParaRPr lang="en-US" altLang="en-U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20972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CDA61-556B-48DF-8B7E-8A696EA82E5A}" type="slidenum">
              <a:rPr lang="en-US" altLang="en-US"/>
              <a:pPr/>
              <a:t>176</a:t>
            </a:fld>
            <a:endParaRPr lang="en-US" altLang="en-US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901679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194660-AA73-46F0-BAB5-3378F05327CF}" type="slidenum">
              <a:rPr lang="en-US" altLang="en-US"/>
              <a:pPr/>
              <a:t>177</a:t>
            </a:fld>
            <a:endParaRPr lang="en-US" altLang="en-US"/>
          </a:p>
        </p:txBody>
      </p:sp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250612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F204D1-4289-40F6-A1C6-F9DC9998982A}" type="slidenum">
              <a:rPr lang="en-US" altLang="en-US"/>
              <a:pPr/>
              <a:t>178</a:t>
            </a:fld>
            <a:endParaRPr lang="en-US" altLang="en-US"/>
          </a:p>
        </p:txBody>
      </p:sp>
      <p:sp>
        <p:nvSpPr>
          <p:cNvPr id="61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9025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4E4B1D-73C3-4283-8331-CD705E49A737}" type="slidenum">
              <a:rPr lang="en-US" altLang="en-US"/>
              <a:pPr/>
              <a:t>179</a:t>
            </a:fld>
            <a:endParaRPr lang="en-US" altLang="en-US"/>
          </a:p>
        </p:txBody>
      </p:sp>
      <p:sp>
        <p:nvSpPr>
          <p:cNvPr id="61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145210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F6675-AA03-41A3-8269-AC1161A3FE70}" type="slidenum">
              <a:rPr lang="en-US" altLang="en-US"/>
              <a:pPr/>
              <a:t>180</a:t>
            </a:fld>
            <a:endParaRPr lang="en-US" altLang="en-US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759156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84878D-A5A7-4339-A55C-31C80CD389FE}" type="slidenum">
              <a:rPr lang="en-US" altLang="en-US"/>
              <a:pPr/>
              <a:t>181</a:t>
            </a:fld>
            <a:endParaRPr lang="en-US" altLang="en-US"/>
          </a:p>
        </p:txBody>
      </p:sp>
      <p:sp>
        <p:nvSpPr>
          <p:cNvPr id="613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144325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233A3-1E5B-4610-BB2B-C1008C76703B}" type="slidenum">
              <a:rPr lang="en-US" altLang="en-US"/>
              <a:pPr/>
              <a:t>182</a:t>
            </a:fld>
            <a:endParaRPr lang="en-US" altLang="en-US"/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275732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0459B-B399-48E5-9D0F-604DE616AE0C}" type="slidenum">
              <a:rPr lang="en-US" altLang="en-US"/>
              <a:pPr/>
              <a:t>183</a:t>
            </a:fld>
            <a:endParaRPr lang="en-US" altLang="en-US"/>
          </a:p>
        </p:txBody>
      </p:sp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841568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C63E2-2882-4224-9C79-85088525B6E9}" type="slidenum">
              <a:rPr lang="en-US" altLang="en-US"/>
              <a:pPr/>
              <a:t>184</a:t>
            </a:fld>
            <a:endParaRPr lang="en-US" altLang="en-US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499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0FFE8-A6C5-4E78-9EA4-5C3EB1B22F49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154380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2BDD91-FA4C-4604-92A2-B26D10381313}" type="slidenum">
              <a:rPr lang="en-US" altLang="en-US"/>
              <a:pPr/>
              <a:t>185</a:t>
            </a:fld>
            <a:endParaRPr lang="en-US" altLang="en-US"/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6435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7638EC-E155-45FA-82C6-3571DC5441CF}" type="slidenum">
              <a:rPr lang="en-US" altLang="en-US"/>
              <a:pPr/>
              <a:t>186</a:t>
            </a:fld>
            <a:endParaRPr lang="en-US" altLang="en-US"/>
          </a:p>
        </p:txBody>
      </p:sp>
      <p:sp>
        <p:nvSpPr>
          <p:cNvPr id="618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13386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B3B4FE-B5F5-402F-8B5D-71FD89C15313}" type="slidenum">
              <a:rPr lang="en-US" altLang="en-US"/>
              <a:pPr/>
              <a:t>187</a:t>
            </a:fld>
            <a:endParaRPr lang="en-US" altLang="en-US"/>
          </a:p>
        </p:txBody>
      </p:sp>
      <p:sp>
        <p:nvSpPr>
          <p:cNvPr id="61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279888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6EBDF-FBA6-4C79-9BE7-64A4213B0097}" type="slidenum">
              <a:rPr lang="en-US" altLang="en-US"/>
              <a:pPr/>
              <a:t>188</a:t>
            </a:fld>
            <a:endParaRPr lang="en-US" altLang="en-US"/>
          </a:p>
        </p:txBody>
      </p:sp>
      <p:sp>
        <p:nvSpPr>
          <p:cNvPr id="62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3209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7960F-99B9-48CC-B45E-DA7DDA6DCA2C}" type="slidenum">
              <a:rPr lang="en-US" altLang="en-US"/>
              <a:pPr/>
              <a:t>189</a:t>
            </a:fld>
            <a:endParaRPr lang="en-US" alt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728425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BDFD9F-CB8D-4A66-A8F1-79D93601C5AE}" type="slidenum">
              <a:rPr lang="en-US" altLang="en-US"/>
              <a:pPr/>
              <a:t>190</a:t>
            </a:fld>
            <a:endParaRPr lang="en-US" altLang="en-US"/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2994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49A331-977E-45E7-AD54-C9BEBB6FCA5F}" type="slidenum">
              <a:rPr lang="en-US" altLang="en-US"/>
              <a:pPr/>
              <a:t>191</a:t>
            </a:fld>
            <a:endParaRPr lang="en-US" alt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130862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D29FD-EBF4-4DE9-A231-8A079F4C3320}" type="slidenum">
              <a:rPr lang="en-US" altLang="en-US"/>
              <a:pPr/>
              <a:t>192</a:t>
            </a:fld>
            <a:endParaRPr lang="en-US" alt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811647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16E7E5-BC5F-4708-8F22-E25D2CFBEA17}" type="slidenum">
              <a:rPr lang="en-US" altLang="en-US"/>
              <a:pPr/>
              <a:t>193</a:t>
            </a:fld>
            <a:endParaRPr lang="en-US" altLang="en-US"/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948489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81C60D-8222-4054-AA44-533818B234F5}" type="slidenum">
              <a:rPr lang="en-US" altLang="en-US"/>
              <a:pPr/>
              <a:t>194</a:t>
            </a:fld>
            <a:endParaRPr lang="en-US" alt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270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8DEA7-AA06-492A-A38B-45D32917E7D5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368023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CD795-8D45-4D40-9E1D-F701FCA65C66}" type="slidenum">
              <a:rPr lang="en-US" altLang="en-US"/>
              <a:pPr/>
              <a:t>195</a:t>
            </a:fld>
            <a:endParaRPr lang="en-US" altLang="en-US"/>
          </a:p>
        </p:txBody>
      </p:sp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562330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58D61-4921-40D1-ADBD-541B63F6A27C}" type="slidenum">
              <a:rPr lang="en-US" altLang="en-US"/>
              <a:pPr/>
              <a:t>196</a:t>
            </a:fld>
            <a:endParaRPr lang="en-US" altLang="en-US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248306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E6CBFF-5A7C-44DA-B81C-EF2F2B57A2BD}" type="slidenum">
              <a:rPr lang="en-US" altLang="en-US"/>
              <a:pPr/>
              <a:t>197</a:t>
            </a:fld>
            <a:endParaRPr lang="en-US" altLang="en-US"/>
          </a:p>
        </p:txBody>
      </p:sp>
      <p:sp>
        <p:nvSpPr>
          <p:cNvPr id="629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864074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3BBD0-5D3C-4F48-A24C-40FE10FEDFBE}" type="slidenum">
              <a:rPr lang="en-US" altLang="en-US"/>
              <a:pPr/>
              <a:t>198</a:t>
            </a:fld>
            <a:endParaRPr lang="en-US" alt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782155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74A50E-8F39-4910-9E1C-8074CFA6E891}" type="slidenum">
              <a:rPr lang="en-US" altLang="en-US"/>
              <a:pPr/>
              <a:t>199</a:t>
            </a:fld>
            <a:endParaRPr lang="en-US" alt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48164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7C236-79EC-4F45-9672-B9A04A1D3AD9}" type="slidenum">
              <a:rPr lang="en-US" altLang="en-US"/>
              <a:pPr/>
              <a:t>200</a:t>
            </a:fld>
            <a:endParaRPr lang="en-US" alt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061910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96BB5-9BD0-42C8-892C-3F4AEB64C262}" type="slidenum">
              <a:rPr lang="en-US" altLang="en-US"/>
              <a:pPr/>
              <a:t>201</a:t>
            </a:fld>
            <a:endParaRPr lang="en-US" altLang="en-US"/>
          </a:p>
        </p:txBody>
      </p:sp>
      <p:sp>
        <p:nvSpPr>
          <p:cNvPr id="63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559659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C8EB3-BCC1-4A4D-BC56-C8923FCB5714}" type="slidenum">
              <a:rPr lang="en-US" altLang="en-US"/>
              <a:pPr/>
              <a:t>202</a:t>
            </a:fld>
            <a:endParaRPr lang="en-US" altLang="en-US"/>
          </a:p>
        </p:txBody>
      </p:sp>
      <p:sp>
        <p:nvSpPr>
          <p:cNvPr id="634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14026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569D2F-11A1-4BBB-9A96-F5158619E48F}" type="slidenum">
              <a:rPr lang="en-US" altLang="en-US"/>
              <a:pPr/>
              <a:t>203</a:t>
            </a:fld>
            <a:endParaRPr lang="en-US" altLang="en-US"/>
          </a:p>
        </p:txBody>
      </p:sp>
      <p:sp>
        <p:nvSpPr>
          <p:cNvPr id="63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33795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E5D8A-1D05-40B4-BBE0-4D7EB018D2F7}" type="slidenum">
              <a:rPr lang="en-US" altLang="en-US"/>
              <a:pPr/>
              <a:t>204</a:t>
            </a:fld>
            <a:endParaRPr lang="en-US" altLang="en-US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764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21DA4E-3D85-477C-AC0F-E531A28A865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989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DE120B-FA92-4735-AA0D-E51F45D4D597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412557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08E0C2-DF11-42C3-815D-BD7957E9221B}" type="slidenum">
              <a:rPr lang="en-US" altLang="en-US"/>
              <a:pPr/>
              <a:t>205</a:t>
            </a:fld>
            <a:endParaRPr lang="en-US" altLang="en-US"/>
          </a:p>
        </p:txBody>
      </p:sp>
      <p:sp>
        <p:nvSpPr>
          <p:cNvPr id="637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498430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83C033-3A02-4126-ACF5-15F94A2567BF}" type="slidenum">
              <a:rPr lang="en-US" altLang="en-US"/>
              <a:pPr/>
              <a:t>206</a:t>
            </a:fld>
            <a:endParaRPr lang="en-US" altLang="en-US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375851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1DA1C-7FD0-4F8F-96A3-9EDEA8DB853F}" type="slidenum">
              <a:rPr lang="en-US" altLang="en-US"/>
              <a:pPr/>
              <a:t>207</a:t>
            </a:fld>
            <a:endParaRPr lang="en-US" altLang="en-US"/>
          </a:p>
        </p:txBody>
      </p:sp>
      <p:sp>
        <p:nvSpPr>
          <p:cNvPr id="64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988147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939B7-A891-48E0-9B46-1C60240D7398}" type="slidenum">
              <a:rPr lang="en-US" altLang="en-US"/>
              <a:pPr/>
              <a:t>208</a:t>
            </a:fld>
            <a:endParaRPr lang="en-US" altLang="en-US"/>
          </a:p>
        </p:txBody>
      </p:sp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202046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9848F-E8B3-4F9E-A9D6-3955E02E607C}" type="slidenum">
              <a:rPr lang="en-US" altLang="en-US"/>
              <a:pPr/>
              <a:t>209</a:t>
            </a:fld>
            <a:endParaRPr lang="en-US" altLang="en-US"/>
          </a:p>
        </p:txBody>
      </p:sp>
      <p:sp>
        <p:nvSpPr>
          <p:cNvPr id="64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342478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3408B-F2C7-4445-813E-1B097ED183A1}" type="slidenum">
              <a:rPr lang="en-US" altLang="en-US"/>
              <a:pPr/>
              <a:t>210</a:t>
            </a:fld>
            <a:endParaRPr lang="en-US" alt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079465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B54529-72AD-42FF-A869-F5E33E296894}" type="slidenum">
              <a:rPr lang="en-US" altLang="en-US"/>
              <a:pPr/>
              <a:t>211</a:t>
            </a:fld>
            <a:endParaRPr lang="en-US" altLang="en-US"/>
          </a:p>
        </p:txBody>
      </p:sp>
      <p:sp>
        <p:nvSpPr>
          <p:cNvPr id="64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528993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79E29-131D-422E-939B-1DE77E2EFB81}" type="slidenum">
              <a:rPr lang="en-US" altLang="en-US"/>
              <a:pPr/>
              <a:t>212</a:t>
            </a:fld>
            <a:endParaRPr lang="en-US" altLang="en-US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8160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7BCC7F-B22E-4727-AB0D-2437BE921557}" type="slidenum">
              <a:rPr lang="en-US" altLang="en-US"/>
              <a:pPr/>
              <a:t>213</a:t>
            </a:fld>
            <a:endParaRPr lang="en-US" altLang="en-US"/>
          </a:p>
        </p:txBody>
      </p:sp>
      <p:sp>
        <p:nvSpPr>
          <p:cNvPr id="64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520072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87CFC9-A233-4ED4-8BFF-7AF877DFE3FB}" type="slidenum">
              <a:rPr lang="en-US" altLang="en-US"/>
              <a:pPr/>
              <a:t>214</a:t>
            </a:fld>
            <a:endParaRPr lang="en-US" alt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95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254BA5-1BA7-49E2-8CFC-A5FD317D64DC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885385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B7658-EFEE-4E94-AABD-3F2D816FCA59}" type="slidenum">
              <a:rPr lang="en-US" altLang="en-US"/>
              <a:pPr/>
              <a:t>215</a:t>
            </a:fld>
            <a:endParaRPr lang="en-US" altLang="en-US"/>
          </a:p>
        </p:txBody>
      </p:sp>
      <p:sp>
        <p:nvSpPr>
          <p:cNvPr id="64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580188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6272C-88F7-492E-A406-9C462A57FEE7}" type="slidenum">
              <a:rPr lang="en-US" altLang="en-US"/>
              <a:pPr/>
              <a:t>216</a:t>
            </a:fld>
            <a:endParaRPr lang="en-US" altLang="en-US"/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784421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EC01A-F30C-4708-BC93-35C7CBA68391}" type="slidenum">
              <a:rPr lang="en-US" altLang="en-US"/>
              <a:pPr/>
              <a:t>217</a:t>
            </a:fld>
            <a:endParaRPr lang="en-US" altLang="en-US"/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624526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563B7B-0C83-49D7-B067-7AAF152D23A4}" type="slidenum">
              <a:rPr lang="en-US" altLang="en-US"/>
              <a:pPr/>
              <a:t>218</a:t>
            </a:fld>
            <a:endParaRPr lang="en-US" altLang="en-US"/>
          </a:p>
        </p:txBody>
      </p:sp>
      <p:sp>
        <p:nvSpPr>
          <p:cNvPr id="65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302103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F77C9F-EDE9-4E23-A047-30B5DCCA92EF}" type="slidenum">
              <a:rPr lang="en-US" altLang="en-US"/>
              <a:pPr/>
              <a:t>219</a:t>
            </a:fld>
            <a:endParaRPr lang="en-US" altLang="en-US"/>
          </a:p>
        </p:txBody>
      </p:sp>
      <p:sp>
        <p:nvSpPr>
          <p:cNvPr id="65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9066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1BAA5-4F44-4CD5-9306-372B99F7B0E0}" type="slidenum">
              <a:rPr lang="en-US" altLang="en-US"/>
              <a:pPr/>
              <a:t>220</a:t>
            </a:fld>
            <a:endParaRPr lang="en-US" altLang="en-US"/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981935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27844-7006-49F8-8815-23C6C5F7999E}" type="slidenum">
              <a:rPr lang="en-US"/>
              <a:pPr/>
              <a:t>221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97768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DC6D663-439C-43F5-81C2-FCB857FF49EB}" type="slidenum">
              <a:rPr lang="en-US" sz="1200" smtClean="0">
                <a:latin typeface="Arial Narrow" pitchFamily="34" charset="0"/>
              </a:rPr>
              <a:pPr eaLnBrk="1" hangingPunct="1"/>
              <a:t>222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63525543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95DC275-B08F-4240-BAD9-980C75A03B3E}" type="slidenum">
              <a:rPr lang="en-US" sz="1200" smtClean="0">
                <a:latin typeface="Arial Narrow" pitchFamily="34" charset="0"/>
              </a:rPr>
              <a:pPr eaLnBrk="1" hangingPunct="1"/>
              <a:t>223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5382106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13081A6-AE80-4857-A8C1-EA8DCA79E64E}" type="slidenum">
              <a:rPr lang="en-US" sz="1200" smtClean="0">
                <a:latin typeface="Arial Narrow" pitchFamily="34" charset="0"/>
              </a:rPr>
              <a:pPr eaLnBrk="1" hangingPunct="1"/>
              <a:t>224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6217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CE5D1-5FF3-4F0D-9178-D2F3FF9A1D2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89808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F82DD8F-9BE5-4EC5-B490-8DA4C5FB0058}" type="slidenum">
              <a:rPr lang="en-US" sz="1200" smtClean="0">
                <a:latin typeface="Arial Narrow" pitchFamily="34" charset="0"/>
              </a:rPr>
              <a:pPr eaLnBrk="1" hangingPunct="1"/>
              <a:t>225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2910064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FE520F-8DF3-4D16-81C9-31CA53142688}" type="slidenum">
              <a:rPr lang="en-US" sz="1200" smtClean="0">
                <a:latin typeface="Arial Narrow" pitchFamily="34" charset="0"/>
              </a:rPr>
              <a:pPr eaLnBrk="1" hangingPunct="1"/>
              <a:t>226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5292530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27EDCF-083A-4A74-BD57-EE646379F6D7}" type="slidenum">
              <a:rPr lang="en-US"/>
              <a:pPr/>
              <a:t>227</a:t>
            </a:fld>
            <a:endParaRPr lang="en-US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4258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A6365-6F64-4F9F-83BF-63860BA22EB6}" type="slidenum">
              <a:rPr lang="en-US"/>
              <a:pPr/>
              <a:t>228</a:t>
            </a:fld>
            <a:endParaRPr lang="en-US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90841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02F7-7051-4B9D-826F-C1B270A22ACC}" type="slidenum">
              <a:rPr lang="en-US" smtClean="0"/>
              <a:pPr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59652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02F7-7051-4B9D-826F-C1B270A22ACC}" type="slidenum">
              <a:rPr lang="en-US" smtClean="0"/>
              <a:pPr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95203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BFEFB7-7642-4143-83AC-466DBC314D8B}" type="slidenum">
              <a:rPr lang="en-US"/>
              <a:pPr/>
              <a:t>231</a:t>
            </a:fld>
            <a:endParaRPr lang="en-US"/>
          </a:p>
        </p:txBody>
      </p:sp>
      <p:sp>
        <p:nvSpPr>
          <p:cNvPr id="60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44339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FD900-91D0-487A-AF48-0F4872E7FDBF}" type="slidenum">
              <a:rPr lang="en-US"/>
              <a:pPr/>
              <a:t>232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03134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79F8C-A81D-4E0E-AC76-E269E786D00B}" type="slidenum">
              <a:rPr lang="en-US"/>
              <a:pPr/>
              <a:t>233</a:t>
            </a:fld>
            <a:endParaRPr lang="en-US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6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D1686A-98CD-4511-A9ED-EA4A3546355D}" type="slidenum">
              <a:rPr lang="en-US" b="0" smtClean="0"/>
              <a:pPr eaLnBrk="1" hangingPunct="1"/>
              <a:t>26</a:t>
            </a:fld>
            <a:endParaRPr lang="en-US" b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8800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3F7007-D244-4B0A-8EEE-50CB32A8D6E2}" type="slidenum">
              <a:rPr lang="en-US" b="0" smtClean="0"/>
              <a:pPr eaLnBrk="1" hangingPunct="1"/>
              <a:t>27</a:t>
            </a:fld>
            <a:endParaRPr lang="en-US" b="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8732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6E66F1-C84F-4F05-9917-8E68333917FD}" type="slidenum">
              <a:rPr lang="en-US" b="0" smtClean="0"/>
              <a:pPr eaLnBrk="1" hangingPunct="1"/>
              <a:t>28</a:t>
            </a:fld>
            <a:endParaRPr lang="en-US" b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3075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5030B9-592D-4A62-8183-1911D57DA445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839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FE280-A363-4903-9F8A-978B83F400DE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218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84841-722F-41F9-9DBD-9CA6556C3FCE}" type="slidenum">
              <a:rPr lang="en-US"/>
              <a:pPr/>
              <a:t>31</a:t>
            </a:fld>
            <a:endParaRPr lang="en-US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95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CE5D1-5FF3-4F0D-9178-D2F3FF9A1D2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30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6DADC-7048-449A-9EF3-4D585A60520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850" y="687388"/>
            <a:ext cx="4941888" cy="3422650"/>
          </a:xfrm>
          <a:ln w="12700" cap="flat"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6575"/>
            <a:ext cx="5026025" cy="4111625"/>
          </a:xfrm>
          <a:ln/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632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FBF0B-751E-4799-91AB-FB6ECF21F79F}" type="slidenum">
              <a:rPr lang="en-US"/>
              <a:pPr/>
              <a:t>33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9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7610B1-7DA1-44A7-9C7C-BBA3E801A56D}" type="slidenum">
              <a:rPr lang="en-US"/>
              <a:pPr/>
              <a:t>34</a:t>
            </a:fld>
            <a:endParaRPr lang="en-US"/>
          </a:p>
        </p:txBody>
      </p:sp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24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2576C8-246D-4902-9CF7-4CDF4E444D77}" type="slidenum">
              <a:rPr lang="en-US"/>
              <a:pPr/>
              <a:t>37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48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6A4983-AF32-4202-AB72-66CC8670E2DD}" type="slidenum">
              <a:rPr lang="en-US"/>
              <a:pPr/>
              <a:t>38</a:t>
            </a:fld>
            <a:endParaRPr 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87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7A8C2F-D3D9-4761-B982-486EA8ACB0E0}" type="slidenum">
              <a:rPr lang="en-US"/>
              <a:pPr/>
              <a:t>39</a:t>
            </a:fld>
            <a:endParaRPr lang="en-US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61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2FDC0-69E0-4F85-AF8C-E5F5D56206C2}" type="slidenum">
              <a:rPr lang="en-US"/>
              <a:pPr/>
              <a:t>40</a:t>
            </a:fld>
            <a:endParaRPr lang="en-U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03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CA071E-CE36-4532-A7BD-50A72F5F1243}" type="slidenum">
              <a:rPr lang="en-US"/>
              <a:pPr/>
              <a:t>41</a:t>
            </a:fld>
            <a:endParaRPr lang="en-US"/>
          </a:p>
        </p:txBody>
      </p:sp>
      <p:sp>
        <p:nvSpPr>
          <p:cNvPr id="60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26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5419C-79B9-4C28-A927-B910A856CBD8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826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94B6E9-8D78-40FA-A91F-2CFD44E66924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6845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CB1C37-666D-4ADD-B2FB-DCF9DC8AC262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333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286CD-3482-4811-9466-E01259EA9036}" type="slidenum">
              <a:rPr lang="en-US"/>
              <a:pPr/>
              <a:t>6</a:t>
            </a:fld>
            <a:endParaRPr lang="en-US"/>
          </a:p>
        </p:txBody>
      </p:sp>
      <p:sp>
        <p:nvSpPr>
          <p:cNvPr id="135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674688"/>
            <a:ext cx="4989512" cy="3454400"/>
          </a:xfrm>
          <a:ln/>
        </p:spPr>
      </p:sp>
      <p:sp>
        <p:nvSpPr>
          <p:cNvPr id="135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78412" cy="1209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956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A80C9C-7BA6-4445-8A60-33F998993587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6689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8F86FE-245C-49DA-A9DB-8B687DB43428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480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7369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1D8EC6-48CE-4A8A-985C-0925DDA5CFDF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2003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B14F3D-4B19-4AED-8C01-4408743EF922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813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6356C-E8AF-479A-A39F-5F011616D466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9743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6356C-E8AF-479A-A39F-5F011616D466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3795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C8C31-5C96-40A2-BFF6-FD4B9FDFC0EE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144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A9C06-FD13-4D31-ABDC-1D6721E04B11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6367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C3D75-0968-49B1-8A6B-3096BDDFFDA5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6881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F6276-F523-44F5-969D-61B395FB4853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162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A7B5AA-F6B4-4B81-BB97-75C8FAE55B73}" type="slidenum">
              <a:rPr lang="en-US"/>
              <a:pPr/>
              <a:t>8</a:t>
            </a:fld>
            <a:endParaRPr 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408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5F4B89-0817-4291-910A-FBD8DC84ADA6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189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3D6F5-4E95-445A-9DD7-EFF2716C54EC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507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A03C6-383F-40A1-9146-DFCA6250CCDB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271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A0EB5-C6B7-471A-BF64-1051CFD6F2A2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9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F264C1-9C90-4FA0-8288-E6C4BCEB1DED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0157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BFBAF-91D2-4962-BA12-89432E554DB9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6223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7B534A-15B8-4171-9010-D78A28D11AD5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7439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8B221D-3A21-462D-8AA3-0A11F1F1A41C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8167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35AF3-D133-4C66-A88B-12A40F968876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2161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6834F8-69C8-4332-BD06-E39D5F65EA83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427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9006B32-EAEA-440F-A358-B06B9A7E9938}" type="slidenum">
              <a:rPr lang="en-US" sz="1200" smtClean="0">
                <a:latin typeface="Arial Narrow" pitchFamily="34" charset="0"/>
              </a:rPr>
              <a:pPr eaLnBrk="1" hangingPunct="1"/>
              <a:t>9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52184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D1B203-ABF3-410C-B054-86AC00F303E0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8266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4E7CA7-B000-4F5F-939B-0C3ABAC2926A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6786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CE5D1-5FF3-4F0D-9178-D2F3FF9A1D2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463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8F6C7-7B0B-4240-95C9-C63C7D5FF724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3031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60EE8-99B5-4775-A2A4-8D49A96D0749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7463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FCFFC-4435-4E59-84D7-021F8D6C3C0C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0192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1579D-ABB4-4395-A574-FE9409E2ED31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5533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364BAF-13E6-4926-B3D0-FCC4CB1917FC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7510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94133B-DA31-4909-9248-81C63DA5E9D5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4684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7B5D7-8BE8-46E4-AA99-6FA68FC08E42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51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02F7-7051-4B9D-826F-C1B270A22AC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227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D788E-2730-4487-AE75-2843D6586348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5217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757A1A-D3AE-4E5A-88E1-0E90FD07C695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1781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35F03-BF9F-4B42-9947-E0EC6CDF4AE4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0267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3C6F71-C3FD-4ADF-BDA1-B7620A116ADE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5692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99C90A-D550-4860-ABFC-AFEE6EB33C6F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1905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0EBEF-2318-4717-85AA-2EF6CFA1EE31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97240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1DEB6F-D9DD-480E-A716-6B9ABB583F32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946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C035B3-CF77-44C3-916D-83CC0B6FFB13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4168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E4824A-6E1D-428E-8087-6448EFF9A701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7584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BD97ED-F524-4D20-9A63-50805C844938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906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00F11-0FAC-4AC9-A57B-E2D8B6BAD6FF}" type="slidenum">
              <a:rPr lang="en-US"/>
              <a:pPr/>
              <a:t>11</a:t>
            </a:fld>
            <a:endParaRPr lang="en-US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939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3287B2-9E0C-4676-BD73-20B7DDB796BE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7024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DE553-AE02-41E3-A1E5-6BCCBE7BAA71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9470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7FA5E-086E-413D-B933-51010C20E66B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7129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64243B-ABCE-47D7-92A4-D70B9ED51FB4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6962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74245-BFA3-45AA-94FB-C95D074A5571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8975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F8E91-3F46-4F5B-8D26-46B294CE5AA9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21592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D703F-6F8F-4B85-8955-D6522A825225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3571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1A74D9-0CFA-408C-89D0-4A55FC3D5B09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3665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B88615-AB0C-429D-A32F-43F584995111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55428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01101-F014-44ED-9F87-EE879B0A4039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14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DBB082D-8359-458B-A267-7F210753142E}" type="slidenum">
              <a:rPr lang="en-US" sz="1200" smtClean="0">
                <a:latin typeface="Arial Narrow" pitchFamily="34" charset="0"/>
              </a:rPr>
              <a:pPr eaLnBrk="1" hangingPunct="1"/>
              <a:t>12</a:t>
            </a:fld>
            <a:endParaRPr lang="en-US" sz="1200" smtClean="0">
              <a:latin typeface="Arial Narrow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999719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7599-2E6F-4CF9-B94C-831FF712348F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1031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357FF7-7045-461B-A8C7-C00228E63A45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668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87BBE-7538-4ACE-930B-AC5856AF3C1F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52174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4A11A-CF5D-42B5-A476-10E05F1C5F62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22512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4A666-F1FE-43F8-990B-8F05E23E0A08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38577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43E1F-5070-4974-A90D-A71E53F487A8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98562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12C43F-7CF0-4EDF-8595-8C21F36F91A2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98203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D573AF-56B9-44C6-B5B7-AE17A7C2E1FF}" type="slidenum">
              <a:rPr lang="en-US" altLang="en-US"/>
              <a:pPr/>
              <a:t>102</a:t>
            </a:fld>
            <a:endParaRPr lang="en-US" alt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27694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C5AF35-973D-4467-9672-095D75A979B1}" type="slidenum">
              <a:rPr lang="en-US" altLang="en-US"/>
              <a:pPr/>
              <a:t>103</a:t>
            </a:fld>
            <a:endParaRPr lang="en-US" alt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10535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AD45E6-0D6F-4D4C-AF1C-EEA2D05F960A}" type="slidenum">
              <a:rPr lang="en-US" altLang="en-US"/>
              <a:pPr/>
              <a:t>104</a:t>
            </a:fld>
            <a:endParaRPr lang="en-US" alt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75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163" y="947738"/>
            <a:ext cx="6246899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088" y="4624388"/>
            <a:ext cx="6383298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82163" y="947738"/>
            <a:ext cx="6246899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3088" y="4624388"/>
            <a:ext cx="6383298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" y="2971800"/>
            <a:ext cx="9848660" cy="944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4400550"/>
            <a:ext cx="27146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D36253AA-8DAA-4C2F-9256-DE75F25E5B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74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152400"/>
            <a:ext cx="9393238" cy="795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536575" indent="-277813">
              <a:spcBef>
                <a:spcPts val="600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715963" indent="-179388">
              <a:spcBef>
                <a:spcPts val="600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985838" indent="-177800">
              <a:spcBef>
                <a:spcPts val="600"/>
              </a:spcBef>
              <a:tabLst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173163" indent="-179388">
              <a:spcBef>
                <a:spcPts val="600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8" y="76200"/>
            <a:ext cx="9394825" cy="9477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926" y="1158875"/>
            <a:ext cx="4610100" cy="51228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 i="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7137" y="1158875"/>
            <a:ext cx="4638676" cy="51228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152399"/>
            <a:ext cx="9399588" cy="79533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82576" y="1158875"/>
            <a:ext cx="9393238" cy="59372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00336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82575" y="1752600"/>
            <a:ext cx="3753397" cy="4486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4192588" y="1752600"/>
            <a:ext cx="5483225" cy="44862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516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" y="1158876"/>
            <a:ext cx="4527550" cy="52863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33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9849" y="1158876"/>
            <a:ext cx="4525964" cy="52863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33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8925" y="124620"/>
            <a:ext cx="9264650" cy="8715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82575" y="1687513"/>
            <a:ext cx="4533900" cy="1196975"/>
          </a:xfrm>
        </p:spPr>
        <p:txBody>
          <a:bodyPr>
            <a:normAutofit/>
          </a:bodyPr>
          <a:lstStyle>
            <a:lvl1pPr marL="266700" indent="-266700">
              <a:buFont typeface="Wingdings" pitchFamily="2" charset="2"/>
              <a:buChar char="§"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157788" y="1687513"/>
            <a:ext cx="4518025" cy="1196976"/>
          </a:xfrm>
        </p:spPr>
        <p:txBody>
          <a:bodyPr>
            <a:normAutofit/>
          </a:bodyPr>
          <a:lstStyle>
            <a:lvl1pPr marL="266700" indent="-266700">
              <a:buFont typeface="Wingdings" pitchFamily="2" charset="2"/>
              <a:buChar char="§"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282575" y="2884488"/>
            <a:ext cx="4533900" cy="323893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5157788" y="2884489"/>
            <a:ext cx="4518025" cy="33845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02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64650" cy="8715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382588" y="1158875"/>
            <a:ext cx="9293225" cy="48799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8925" y="152400"/>
            <a:ext cx="9264650" cy="7953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60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2950" y="533400"/>
            <a:ext cx="8420100" cy="5562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2950" y="63246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3246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A135C-245A-4507-8BF9-15F04A1A2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9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906000" cy="962526"/>
          </a:xfrm>
          <a:prstGeom prst="rect">
            <a:avLst/>
          </a:prstGeom>
          <a:solidFill>
            <a:srgbClr val="C9C9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575" y="1"/>
            <a:ext cx="9399588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575" y="1158875"/>
            <a:ext cx="9399588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9144" y="955497"/>
            <a:ext cx="9893808" cy="50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738726" y="6293403"/>
            <a:ext cx="2814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”</a:t>
            </a:r>
            <a:r>
              <a:rPr lang="en-US" b="0" i="1" baseline="0" dirty="0" smtClean="0">
                <a:solidFill>
                  <a:schemeClr val="tx2"/>
                </a:solidFill>
                <a:latin typeface="Arial" panose="020B0604020202020204" pitchFamily="34" charset="0"/>
              </a:rPr>
              <a:t>Carbonate Particles &amp; Petrology” </a:t>
            </a:r>
          </a:p>
          <a:p>
            <a:pPr algn="ctr"/>
            <a:r>
              <a:rPr lang="en-US" b="0" i="0" dirty="0" smtClean="0">
                <a:solidFill>
                  <a:schemeClr val="tx2"/>
                </a:solidFill>
                <a:latin typeface="Arial" panose="020B0604020202020204" pitchFamily="34" charset="0"/>
              </a:rPr>
              <a:t>Christopher G. </a:t>
            </a:r>
            <a:r>
              <a:rPr lang="en-US" b="0" i="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St.C</a:t>
            </a:r>
            <a:r>
              <a:rPr lang="en-US" b="0" i="0" dirty="0" smtClean="0">
                <a:solidFill>
                  <a:schemeClr val="tx2"/>
                </a:solidFill>
                <a:latin typeface="Arial" panose="020B0604020202020204" pitchFamily="34" charset="0"/>
              </a:rPr>
              <a:t>. Kendall</a:t>
            </a:r>
            <a:endParaRPr lang="en-US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09" y="6267060"/>
            <a:ext cx="504825" cy="514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6" y="6391853"/>
            <a:ext cx="333074" cy="365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baseline="0">
          <a:solidFill>
            <a:schemeClr val="tx2"/>
          </a:solidFill>
          <a:latin typeface="+mj-lt"/>
          <a:ea typeface="+mj-ea"/>
          <a:cs typeface="Arial" pitchFamily="34" charset="0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Clr>
          <a:srgbClr val="336699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534988" indent="-261938" algn="l" defTabSz="914400" rtl="0" eaLnBrk="1" latinLnBrk="0" hangingPunct="1">
        <a:lnSpc>
          <a:spcPct val="100000"/>
        </a:lnSpc>
        <a:spcBef>
          <a:spcPts val="600"/>
        </a:spcBef>
        <a:buClr>
          <a:srgbClr val="336699"/>
        </a:buClr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71278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98583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6363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8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8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8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8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8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8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8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8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8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8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8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8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8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8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8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8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8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8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8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8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8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8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8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8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8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8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8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8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8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8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8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8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8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8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8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0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8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gif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8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8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8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74699" y="4963892"/>
            <a:ext cx="6934200" cy="114660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Christopher G. </a:t>
            </a:r>
            <a:r>
              <a:rPr lang="en-US" b="1" dirty="0" err="1" smtClean="0">
                <a:solidFill>
                  <a:schemeClr val="tx2"/>
                </a:solidFill>
              </a:rPr>
              <a:t>St.C</a:t>
            </a:r>
            <a:r>
              <a:rPr lang="en-US" b="1" dirty="0" smtClean="0">
                <a:solidFill>
                  <a:schemeClr val="tx2"/>
                </a:solidFill>
              </a:rPr>
              <a:t>. Kendall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803 – 312 1569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kendall@geol.sc.edu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endParaRPr lang="en-US" sz="2600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endParaRPr lang="en-US" b="1" dirty="0" smtClean="0"/>
          </a:p>
        </p:txBody>
      </p:sp>
      <p:sp>
        <p:nvSpPr>
          <p:cNvPr id="6" name="Text Box 8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774699" y="228600"/>
            <a:ext cx="7101624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800" i="1" dirty="0" smtClean="0"/>
              <a:t>Carbonate Sedimentary</a:t>
            </a:r>
            <a:br>
              <a:rPr lang="en-US" sz="4800" i="1" dirty="0" smtClean="0"/>
            </a:br>
            <a:r>
              <a:rPr lang="en-US" sz="4800" i="1" dirty="0" smtClean="0"/>
              <a:t>Particles and </a:t>
            </a:r>
            <a:br>
              <a:rPr lang="en-US" sz="4800" i="1" dirty="0" smtClean="0"/>
            </a:br>
            <a:r>
              <a:rPr lang="en-US" sz="4800" i="1" dirty="0" smtClean="0"/>
              <a:t>their Petrology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3261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75283" y="5983286"/>
            <a:ext cx="1845666" cy="779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7064" y="1051560"/>
            <a:ext cx="2795049" cy="1920240"/>
            <a:chOff x="245513" y="890414"/>
            <a:chExt cx="2795996" cy="2209524"/>
          </a:xfrm>
        </p:grpSpPr>
        <p:pic>
          <p:nvPicPr>
            <p:cNvPr id="47172" name="Picture 27" descr="FolkClassBasi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13" y="890414"/>
              <a:ext cx="1745524" cy="2209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76" name="Text Box 28"/>
            <p:cNvSpPr txBox="1">
              <a:spLocks noChangeArrowheads="1"/>
            </p:cNvSpPr>
            <p:nvPr/>
          </p:nvSpPr>
          <p:spPr bwMode="auto">
            <a:xfrm>
              <a:off x="2364492" y="1555493"/>
              <a:ext cx="677017" cy="276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GRAINS</a:t>
              </a:r>
            </a:p>
          </p:txBody>
        </p:sp>
      </p:grpSp>
      <p:sp>
        <p:nvSpPr>
          <p:cNvPr id="872473" name="Text Box 25"/>
          <p:cNvSpPr txBox="1">
            <a:spLocks noChangeArrowheads="1"/>
          </p:cNvSpPr>
          <p:nvPr/>
        </p:nvSpPr>
        <p:spPr bwMode="auto">
          <a:xfrm>
            <a:off x="4399504" y="2609274"/>
            <a:ext cx="1390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CYCLES OF</a:t>
            </a:r>
          </a:p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BEDS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1066800"/>
            <a:ext cx="1373528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324" y="1052398"/>
            <a:ext cx="2644777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2463" name="Text Box 15"/>
          <p:cNvSpPr txBox="1">
            <a:spLocks noChangeArrowheads="1"/>
          </p:cNvSpPr>
          <p:nvPr/>
        </p:nvSpPr>
        <p:spPr bwMode="auto">
          <a:xfrm>
            <a:off x="523876" y="3917951"/>
            <a:ext cx="9861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HST MARGIN</a:t>
            </a:r>
          </a:p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j-lt"/>
              </a:rPr>
              <a:t>COMPLEX</a:t>
            </a:r>
          </a:p>
        </p:txBody>
      </p:sp>
      <p:sp>
        <p:nvSpPr>
          <p:cNvPr id="872464" name="AutoShape 16"/>
          <p:cNvSpPr>
            <a:spLocks noChangeArrowheads="1"/>
          </p:cNvSpPr>
          <p:nvPr/>
        </p:nvSpPr>
        <p:spPr bwMode="auto">
          <a:xfrm flipV="1">
            <a:off x="2895600" y="3487738"/>
            <a:ext cx="304800" cy="1350962"/>
          </a:xfrm>
          <a:prstGeom prst="triangle">
            <a:avLst>
              <a:gd name="adj" fmla="val 385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15926" y="3325812"/>
            <a:ext cx="8964613" cy="1703388"/>
            <a:chOff x="-8899308" y="4902280"/>
            <a:chExt cx="9009948" cy="1701880"/>
          </a:xfrm>
        </p:grpSpPr>
        <p:sp>
          <p:nvSpPr>
            <p:cNvPr id="872467" name="Rectangle 19"/>
            <p:cNvSpPr>
              <a:spLocks noChangeArrowheads="1"/>
            </p:cNvSpPr>
            <p:nvPr/>
          </p:nvSpPr>
          <p:spPr bwMode="auto">
            <a:xfrm>
              <a:off x="-8899308" y="4902280"/>
              <a:ext cx="9009948" cy="1701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47170" name="Picture 20" descr="p4s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11" b="31311"/>
            <a:stretch>
              <a:fillRect/>
            </a:stretch>
          </p:blipFill>
          <p:spPr bwMode="auto">
            <a:xfrm>
              <a:off x="-7104482" y="5124490"/>
              <a:ext cx="5689600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69" name="Text Box 21"/>
            <p:cNvSpPr txBox="1">
              <a:spLocks noChangeArrowheads="1"/>
            </p:cNvSpPr>
            <p:nvPr/>
          </p:nvSpPr>
          <p:spPr bwMode="auto">
            <a:xfrm>
              <a:off x="-1177488" y="5481205"/>
              <a:ext cx="1232821" cy="707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MARGIN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COMPLEX</a:t>
              </a:r>
            </a:p>
          </p:txBody>
        </p:sp>
      </p:grpSp>
      <p:sp>
        <p:nvSpPr>
          <p:cNvPr id="872481" name="Text Box 33"/>
          <p:cNvSpPr txBox="1">
            <a:spLocks noChangeArrowheads="1"/>
          </p:cNvSpPr>
          <p:nvPr/>
        </p:nvSpPr>
        <p:spPr bwMode="auto">
          <a:xfrm>
            <a:off x="3084513" y="3633788"/>
            <a:ext cx="2307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PROGRADING MARGIN</a:t>
            </a:r>
          </a:p>
        </p:txBody>
      </p:sp>
      <p:sp>
        <p:nvSpPr>
          <p:cNvPr id="872452" name="Text Box 4"/>
          <p:cNvSpPr txBox="1">
            <a:spLocks noChangeArrowheads="1"/>
          </p:cNvSpPr>
          <p:nvPr/>
        </p:nvSpPr>
        <p:spPr bwMode="auto">
          <a:xfrm>
            <a:off x="6026151" y="3006379"/>
            <a:ext cx="8883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REEFS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789628" y="1076102"/>
            <a:ext cx="4205287" cy="2353736"/>
            <a:chOff x="9144000" y="664192"/>
            <a:chExt cx="4205769" cy="2353668"/>
          </a:xfrm>
        </p:grpSpPr>
        <p:sp>
          <p:nvSpPr>
            <p:cNvPr id="6" name="Rectangle 5"/>
            <p:cNvSpPr/>
            <p:nvPr/>
          </p:nvSpPr>
          <p:spPr>
            <a:xfrm>
              <a:off x="9144000" y="664192"/>
              <a:ext cx="4205769" cy="2194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47166" name="Group 43"/>
            <p:cNvGrpSpPr>
              <a:grpSpLocks/>
            </p:cNvGrpSpPr>
            <p:nvPr/>
          </p:nvGrpSpPr>
          <p:grpSpPr bwMode="auto">
            <a:xfrm>
              <a:off x="9509993" y="1073173"/>
              <a:ext cx="3603625" cy="1944687"/>
              <a:chOff x="144" y="2965"/>
              <a:chExt cx="2270" cy="1225"/>
            </a:xfrm>
          </p:grpSpPr>
          <p:pic>
            <p:nvPicPr>
              <p:cNvPr id="47167" name="Picture 44" descr="p4s07Web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2965"/>
                <a:ext cx="2270" cy="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2493" name="Text Box 45"/>
              <p:cNvSpPr txBox="1">
                <a:spLocks noChangeArrowheads="1"/>
              </p:cNvSpPr>
              <p:nvPr/>
            </p:nvSpPr>
            <p:spPr bwMode="auto">
              <a:xfrm>
                <a:off x="1488" y="2976"/>
                <a:ext cx="912" cy="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</a:rPr>
                  <a:t>STACKED</a:t>
                </a:r>
                <a:br>
                  <a:rPr lang="en-US" sz="2000" dirty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+mj-lt"/>
                  </a:rPr>
                  <a:t>BED</a:t>
                </a:r>
                <a:br>
                  <a:rPr lang="en-US" sz="2000" dirty="0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+mj-lt"/>
                  </a:rPr>
                  <a:t>CYCLES</a:t>
                </a:r>
              </a:p>
            </p:txBody>
          </p:sp>
        </p:grpSp>
      </p:grpSp>
      <p:grpSp>
        <p:nvGrpSpPr>
          <p:cNvPr id="872494" name="Group 46"/>
          <p:cNvGrpSpPr>
            <a:grpSpLocks/>
          </p:cNvGrpSpPr>
          <p:nvPr/>
        </p:nvGrpSpPr>
        <p:grpSpPr bwMode="auto">
          <a:xfrm>
            <a:off x="6544470" y="2067822"/>
            <a:ext cx="84137" cy="1036638"/>
            <a:chOff x="427" y="3408"/>
            <a:chExt cx="53" cy="653"/>
          </a:xfrm>
        </p:grpSpPr>
        <p:sp>
          <p:nvSpPr>
            <p:cNvPr id="872495" name="AutoShape 47"/>
            <p:cNvSpPr>
              <a:spLocks noChangeArrowheads="1"/>
            </p:cNvSpPr>
            <p:nvPr/>
          </p:nvSpPr>
          <p:spPr bwMode="auto">
            <a:xfrm flipV="1">
              <a:off x="429" y="4013"/>
              <a:ext cx="48" cy="48"/>
            </a:xfrm>
            <a:prstGeom prst="triangle">
              <a:avLst>
                <a:gd name="adj" fmla="val 50000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6" name="AutoShape 48"/>
            <p:cNvSpPr>
              <a:spLocks noChangeArrowheads="1"/>
            </p:cNvSpPr>
            <p:nvPr/>
          </p:nvSpPr>
          <p:spPr bwMode="auto">
            <a:xfrm flipV="1">
              <a:off x="429" y="3961"/>
              <a:ext cx="48" cy="48"/>
            </a:xfrm>
            <a:prstGeom prst="triangle">
              <a:avLst>
                <a:gd name="adj" fmla="val 50000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7" name="AutoShape 49"/>
            <p:cNvSpPr>
              <a:spLocks noChangeArrowheads="1"/>
            </p:cNvSpPr>
            <p:nvPr/>
          </p:nvSpPr>
          <p:spPr bwMode="auto">
            <a:xfrm flipV="1">
              <a:off x="427" y="3911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8" name="AutoShape 50"/>
            <p:cNvSpPr>
              <a:spLocks noChangeArrowheads="1"/>
            </p:cNvSpPr>
            <p:nvPr/>
          </p:nvSpPr>
          <p:spPr bwMode="auto">
            <a:xfrm flipV="1">
              <a:off x="427" y="371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499" name="AutoShape 51"/>
            <p:cNvSpPr>
              <a:spLocks noChangeArrowheads="1"/>
            </p:cNvSpPr>
            <p:nvPr/>
          </p:nvSpPr>
          <p:spPr bwMode="auto">
            <a:xfrm flipV="1">
              <a:off x="427" y="3861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0" name="AutoShape 52"/>
            <p:cNvSpPr>
              <a:spLocks noChangeArrowheads="1"/>
            </p:cNvSpPr>
            <p:nvPr/>
          </p:nvSpPr>
          <p:spPr bwMode="auto">
            <a:xfrm flipV="1">
              <a:off x="427" y="381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1" name="AutoShape 53"/>
            <p:cNvSpPr>
              <a:spLocks noChangeArrowheads="1"/>
            </p:cNvSpPr>
            <p:nvPr/>
          </p:nvSpPr>
          <p:spPr bwMode="auto">
            <a:xfrm flipV="1">
              <a:off x="427" y="3760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2" name="AutoShape 54"/>
            <p:cNvSpPr>
              <a:spLocks noChangeArrowheads="1"/>
            </p:cNvSpPr>
            <p:nvPr/>
          </p:nvSpPr>
          <p:spPr bwMode="auto">
            <a:xfrm flipV="1">
              <a:off x="427" y="365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3" name="AutoShape 55"/>
            <p:cNvSpPr>
              <a:spLocks noChangeArrowheads="1"/>
            </p:cNvSpPr>
            <p:nvPr/>
          </p:nvSpPr>
          <p:spPr bwMode="auto">
            <a:xfrm flipV="1">
              <a:off x="427" y="360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4" name="AutoShape 56"/>
            <p:cNvSpPr>
              <a:spLocks noChangeArrowheads="1"/>
            </p:cNvSpPr>
            <p:nvPr/>
          </p:nvSpPr>
          <p:spPr bwMode="auto">
            <a:xfrm flipV="1">
              <a:off x="427" y="3559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5" name="AutoShape 57"/>
            <p:cNvSpPr>
              <a:spLocks noChangeArrowheads="1"/>
            </p:cNvSpPr>
            <p:nvPr/>
          </p:nvSpPr>
          <p:spPr bwMode="auto">
            <a:xfrm flipV="1">
              <a:off x="427" y="350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6" name="AutoShape 58"/>
            <p:cNvSpPr>
              <a:spLocks noChangeArrowheads="1"/>
            </p:cNvSpPr>
            <p:nvPr/>
          </p:nvSpPr>
          <p:spPr bwMode="auto">
            <a:xfrm flipV="1">
              <a:off x="427" y="345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872507" name="AutoShape 59"/>
            <p:cNvSpPr>
              <a:spLocks noChangeArrowheads="1"/>
            </p:cNvSpPr>
            <p:nvPr/>
          </p:nvSpPr>
          <p:spPr bwMode="auto">
            <a:xfrm flipV="1">
              <a:off x="427" y="3408"/>
              <a:ext cx="53" cy="47"/>
            </a:xfrm>
            <a:prstGeom prst="triangle">
              <a:avLst>
                <a:gd name="adj" fmla="val 46806"/>
              </a:avLst>
            </a:prstGeom>
            <a:solidFill>
              <a:srgbClr val="FAFAF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</p:grpSp>
      <p:pic>
        <p:nvPicPr>
          <p:cNvPr id="47118" name="Pictur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9" y="1082040"/>
            <a:ext cx="3189954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75766" y="1135813"/>
            <a:ext cx="2361552" cy="2369387"/>
            <a:chOff x="-2828728" y="3633788"/>
            <a:chExt cx="2361552" cy="2369387"/>
          </a:xfrm>
        </p:grpSpPr>
        <p:sp>
          <p:nvSpPr>
            <p:cNvPr id="8" name="Rectangle 7"/>
            <p:cNvSpPr/>
            <p:nvPr/>
          </p:nvSpPr>
          <p:spPr bwMode="auto">
            <a:xfrm>
              <a:off x="-2828728" y="3633788"/>
              <a:ext cx="2361552" cy="236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47150" name="Picture 61" descr="Dscn063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77519" y="3845681"/>
              <a:ext cx="1905000" cy="190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510" name="Text Box 62"/>
            <p:cNvSpPr txBox="1">
              <a:spLocks noChangeArrowheads="1"/>
            </p:cNvSpPr>
            <p:nvPr/>
          </p:nvSpPr>
          <p:spPr bwMode="auto">
            <a:xfrm>
              <a:off x="-2571746" y="3839413"/>
              <a:ext cx="1695721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,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SEDIMENTARY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STRUCTURES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  <a:latin typeface="+mj-lt"/>
                </a:rPr>
                <a:t>FAUNA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5055" y="1035353"/>
            <a:ext cx="3224880" cy="2192749"/>
            <a:chOff x="-2995517" y="203758"/>
            <a:chExt cx="3224880" cy="2192749"/>
          </a:xfrm>
        </p:grpSpPr>
        <p:sp>
          <p:nvSpPr>
            <p:cNvPr id="17" name="Rectangle 16"/>
            <p:cNvSpPr/>
            <p:nvPr/>
          </p:nvSpPr>
          <p:spPr bwMode="auto">
            <a:xfrm>
              <a:off x="-2995517" y="277422"/>
              <a:ext cx="3224880" cy="2119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47146" name="Group 15"/>
            <p:cNvGrpSpPr>
              <a:grpSpLocks/>
            </p:cNvGrpSpPr>
            <p:nvPr/>
          </p:nvGrpSpPr>
          <p:grpSpPr bwMode="auto">
            <a:xfrm>
              <a:off x="-2531539" y="203758"/>
              <a:ext cx="1944687" cy="2146300"/>
              <a:chOff x="-3148110" y="-1003847"/>
              <a:chExt cx="1944216" cy="2146847"/>
            </a:xfrm>
          </p:grpSpPr>
          <p:sp>
            <p:nvSpPr>
              <p:cNvPr id="872515" name="Text Box 67"/>
              <p:cNvSpPr txBox="1">
                <a:spLocks noChangeArrowheads="1"/>
              </p:cNvSpPr>
              <p:nvPr/>
            </p:nvSpPr>
            <p:spPr bwMode="auto">
              <a:xfrm>
                <a:off x="-3148110" y="-1003847"/>
                <a:ext cx="1944216" cy="922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ALLOCHEMS</a:t>
                </a:r>
              </a:p>
              <a:p>
                <a:pPr algn="ctr">
                  <a:defRPr/>
                </a:pPr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CEMENTATION</a:t>
                </a:r>
              </a:p>
              <a:p>
                <a:pPr algn="ctr">
                  <a:defRPr/>
                </a:pPr>
                <a:r>
                  <a:rPr lang="en-US" sz="1800" dirty="0">
                    <a:solidFill>
                      <a:schemeClr val="tx2"/>
                    </a:solidFill>
                    <a:latin typeface="+mj-lt"/>
                  </a:rPr>
                  <a:t>&amp; DIAGENESIS</a:t>
                </a:r>
              </a:p>
            </p:txBody>
          </p:sp>
          <p:pic>
            <p:nvPicPr>
              <p:cNvPr id="47148" name="Picture 66" descr="o-04-10x-0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048000" y="-34925"/>
                <a:ext cx="1371600" cy="1177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532834" y="5100636"/>
            <a:ext cx="8763567" cy="1528148"/>
            <a:chOff x="-3024765" y="7605924"/>
            <a:chExt cx="8763000" cy="1529144"/>
          </a:xfrm>
        </p:grpSpPr>
        <p:pic>
          <p:nvPicPr>
            <p:cNvPr id="47142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24765" y="7605924"/>
              <a:ext cx="8763000" cy="1529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Text Box 38"/>
            <p:cNvSpPr txBox="1">
              <a:spLocks noChangeArrowheads="1"/>
            </p:cNvSpPr>
            <p:nvPr/>
          </p:nvSpPr>
          <p:spPr bwMode="auto">
            <a:xfrm>
              <a:off x="-2646512" y="8489149"/>
              <a:ext cx="811389" cy="461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SHELF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tx2"/>
                  </a:solidFill>
                  <a:latin typeface="+mj-lt"/>
                </a:rPr>
                <a:t>COMPLEX</a:t>
              </a:r>
            </a:p>
          </p:txBody>
        </p:sp>
        <p:sp>
          <p:nvSpPr>
            <p:cNvPr id="872459" name="AutoShape 11"/>
            <p:cNvSpPr>
              <a:spLocks noChangeArrowheads="1"/>
            </p:cNvSpPr>
            <p:nvPr/>
          </p:nvSpPr>
          <p:spPr bwMode="auto">
            <a:xfrm flipV="1">
              <a:off x="-647864" y="7631341"/>
              <a:ext cx="347640" cy="1439212"/>
            </a:xfrm>
            <a:prstGeom prst="triangle">
              <a:avLst>
                <a:gd name="adj" fmla="val 489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46088" y="5033964"/>
            <a:ext cx="8930220" cy="1747837"/>
            <a:chOff x="-5585243" y="6962230"/>
            <a:chExt cx="8929867" cy="1747838"/>
          </a:xfrm>
        </p:grpSpPr>
        <p:sp>
          <p:nvSpPr>
            <p:cNvPr id="93" name="Rectangle 92"/>
            <p:cNvSpPr/>
            <p:nvPr/>
          </p:nvSpPr>
          <p:spPr>
            <a:xfrm>
              <a:off x="-5585243" y="6962230"/>
              <a:ext cx="8900760" cy="17478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pic>
          <p:nvPicPr>
            <p:cNvPr id="47140" name="Picture 37" descr="p7s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6962230"/>
              <a:ext cx="6629400" cy="174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2458" name="Text Box 10"/>
            <p:cNvSpPr txBox="1">
              <a:spLocks noChangeArrowheads="1"/>
            </p:cNvSpPr>
            <p:nvPr/>
          </p:nvSpPr>
          <p:spPr bwMode="auto">
            <a:xfrm>
              <a:off x="2118055" y="7374980"/>
              <a:ext cx="1226569" cy="1015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SHELF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MARGIN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2"/>
                  </a:solidFill>
                  <a:latin typeface="+mj-lt"/>
                </a:rPr>
                <a:t>COMPLEX</a:t>
              </a:r>
            </a:p>
          </p:txBody>
        </p:sp>
      </p:grpSp>
      <p:sp>
        <p:nvSpPr>
          <p:cNvPr id="872489" name="Text Box 41"/>
          <p:cNvSpPr txBox="1">
            <a:spLocks noChangeArrowheads="1"/>
          </p:cNvSpPr>
          <p:nvPr/>
        </p:nvSpPr>
        <p:spPr bwMode="auto">
          <a:xfrm>
            <a:off x="5313363" y="4953000"/>
            <a:ext cx="2307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PROGRADING MARGIN</a:t>
            </a:r>
          </a:p>
        </p:txBody>
      </p:sp>
      <p:sp>
        <p:nvSpPr>
          <p:cNvPr id="872490" name="Text Box 42"/>
          <p:cNvSpPr txBox="1">
            <a:spLocks noChangeArrowheads="1"/>
          </p:cNvSpPr>
          <p:nvPr/>
        </p:nvSpPr>
        <p:spPr bwMode="auto">
          <a:xfrm>
            <a:off x="2722563" y="6410325"/>
            <a:ext cx="2307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PROGRADING MARGIN</a:t>
            </a:r>
          </a:p>
        </p:txBody>
      </p:sp>
      <p:sp>
        <p:nvSpPr>
          <p:cNvPr id="872516" name="Freeform 68"/>
          <p:cNvSpPr>
            <a:spLocks/>
          </p:cNvSpPr>
          <p:nvPr/>
        </p:nvSpPr>
        <p:spPr bwMode="auto">
          <a:xfrm>
            <a:off x="1414463" y="6115050"/>
            <a:ext cx="6583362" cy="331788"/>
          </a:xfrm>
          <a:custGeom>
            <a:avLst/>
            <a:gdLst>
              <a:gd name="T0" fmla="*/ 0 w 4052"/>
              <a:gd name="T1" fmla="*/ 0 h 392"/>
              <a:gd name="T2" fmla="*/ 440 w 4052"/>
              <a:gd name="T3" fmla="*/ 124 h 392"/>
              <a:gd name="T4" fmla="*/ 756 w 4052"/>
              <a:gd name="T5" fmla="*/ 188 h 392"/>
              <a:gd name="T6" fmla="*/ 1044 w 4052"/>
              <a:gd name="T7" fmla="*/ 248 h 392"/>
              <a:gd name="T8" fmla="*/ 1260 w 4052"/>
              <a:gd name="T9" fmla="*/ 300 h 392"/>
              <a:gd name="T10" fmla="*/ 1740 w 4052"/>
              <a:gd name="T11" fmla="*/ 300 h 392"/>
              <a:gd name="T12" fmla="*/ 2072 w 4052"/>
              <a:gd name="T13" fmla="*/ 316 h 392"/>
              <a:gd name="T14" fmla="*/ 2704 w 4052"/>
              <a:gd name="T15" fmla="*/ 328 h 392"/>
              <a:gd name="T16" fmla="*/ 3168 w 4052"/>
              <a:gd name="T17" fmla="*/ 360 h 392"/>
              <a:gd name="T18" fmla="*/ 4052 w 4052"/>
              <a:gd name="T19" fmla="*/ 392 h 392"/>
              <a:gd name="connsiteX0" fmla="*/ 0 w 10000"/>
              <a:gd name="connsiteY0" fmla="*/ 0 h 9082"/>
              <a:gd name="connsiteX1" fmla="*/ 1086 w 10000"/>
              <a:gd name="connsiteY1" fmla="*/ 2245 h 9082"/>
              <a:gd name="connsiteX2" fmla="*/ 1866 w 10000"/>
              <a:gd name="connsiteY2" fmla="*/ 3878 h 9082"/>
              <a:gd name="connsiteX3" fmla="*/ 2577 w 10000"/>
              <a:gd name="connsiteY3" fmla="*/ 5409 h 9082"/>
              <a:gd name="connsiteX4" fmla="*/ 3110 w 10000"/>
              <a:gd name="connsiteY4" fmla="*/ 6735 h 9082"/>
              <a:gd name="connsiteX5" fmla="*/ 4294 w 10000"/>
              <a:gd name="connsiteY5" fmla="*/ 6735 h 9082"/>
              <a:gd name="connsiteX6" fmla="*/ 5114 w 10000"/>
              <a:gd name="connsiteY6" fmla="*/ 7143 h 9082"/>
              <a:gd name="connsiteX7" fmla="*/ 6673 w 10000"/>
              <a:gd name="connsiteY7" fmla="*/ 7449 h 9082"/>
              <a:gd name="connsiteX8" fmla="*/ 7818 w 10000"/>
              <a:gd name="connsiteY8" fmla="*/ 8266 h 9082"/>
              <a:gd name="connsiteX9" fmla="*/ 10000 w 10000"/>
              <a:gd name="connsiteY9" fmla="*/ 9082 h 9082"/>
              <a:gd name="connsiteX0" fmla="*/ 0 w 10200"/>
              <a:gd name="connsiteY0" fmla="*/ 0 h 9136"/>
              <a:gd name="connsiteX1" fmla="*/ 1086 w 10200"/>
              <a:gd name="connsiteY1" fmla="*/ 2472 h 9136"/>
              <a:gd name="connsiteX2" fmla="*/ 1866 w 10200"/>
              <a:gd name="connsiteY2" fmla="*/ 4270 h 9136"/>
              <a:gd name="connsiteX3" fmla="*/ 2577 w 10200"/>
              <a:gd name="connsiteY3" fmla="*/ 5956 h 9136"/>
              <a:gd name="connsiteX4" fmla="*/ 3110 w 10200"/>
              <a:gd name="connsiteY4" fmla="*/ 7416 h 9136"/>
              <a:gd name="connsiteX5" fmla="*/ 4294 w 10200"/>
              <a:gd name="connsiteY5" fmla="*/ 7416 h 9136"/>
              <a:gd name="connsiteX6" fmla="*/ 5114 w 10200"/>
              <a:gd name="connsiteY6" fmla="*/ 7865 h 9136"/>
              <a:gd name="connsiteX7" fmla="*/ 6673 w 10200"/>
              <a:gd name="connsiteY7" fmla="*/ 8202 h 9136"/>
              <a:gd name="connsiteX8" fmla="*/ 7818 w 10200"/>
              <a:gd name="connsiteY8" fmla="*/ 9102 h 9136"/>
              <a:gd name="connsiteX9" fmla="*/ 10200 w 10200"/>
              <a:gd name="connsiteY9" fmla="*/ 7725 h 9136"/>
              <a:gd name="connsiteX0" fmla="*/ 0 w 10000"/>
              <a:gd name="connsiteY0" fmla="*/ 0 h 9011"/>
              <a:gd name="connsiteX1" fmla="*/ 1065 w 10000"/>
              <a:gd name="connsiteY1" fmla="*/ 2706 h 9011"/>
              <a:gd name="connsiteX2" fmla="*/ 1829 w 10000"/>
              <a:gd name="connsiteY2" fmla="*/ 4674 h 9011"/>
              <a:gd name="connsiteX3" fmla="*/ 2526 w 10000"/>
              <a:gd name="connsiteY3" fmla="*/ 6519 h 9011"/>
              <a:gd name="connsiteX4" fmla="*/ 3049 w 10000"/>
              <a:gd name="connsiteY4" fmla="*/ 8117 h 9011"/>
              <a:gd name="connsiteX5" fmla="*/ 4210 w 10000"/>
              <a:gd name="connsiteY5" fmla="*/ 8117 h 9011"/>
              <a:gd name="connsiteX6" fmla="*/ 5014 w 10000"/>
              <a:gd name="connsiteY6" fmla="*/ 8609 h 9011"/>
              <a:gd name="connsiteX7" fmla="*/ 6542 w 10000"/>
              <a:gd name="connsiteY7" fmla="*/ 8978 h 9011"/>
              <a:gd name="connsiteX8" fmla="*/ 7643 w 10000"/>
              <a:gd name="connsiteY8" fmla="*/ 7749 h 9011"/>
              <a:gd name="connsiteX9" fmla="*/ 10000 w 10000"/>
              <a:gd name="connsiteY9" fmla="*/ 8456 h 9011"/>
              <a:gd name="connsiteX0" fmla="*/ 0 w 10000"/>
              <a:gd name="connsiteY0" fmla="*/ 0 h 9608"/>
              <a:gd name="connsiteX1" fmla="*/ 1065 w 10000"/>
              <a:gd name="connsiteY1" fmla="*/ 3003 h 9608"/>
              <a:gd name="connsiteX2" fmla="*/ 1829 w 10000"/>
              <a:gd name="connsiteY2" fmla="*/ 5187 h 9608"/>
              <a:gd name="connsiteX3" fmla="*/ 2526 w 10000"/>
              <a:gd name="connsiteY3" fmla="*/ 7234 h 9608"/>
              <a:gd name="connsiteX4" fmla="*/ 3049 w 10000"/>
              <a:gd name="connsiteY4" fmla="*/ 9008 h 9608"/>
              <a:gd name="connsiteX5" fmla="*/ 4210 w 10000"/>
              <a:gd name="connsiteY5" fmla="*/ 9008 h 9608"/>
              <a:gd name="connsiteX6" fmla="*/ 5014 w 10000"/>
              <a:gd name="connsiteY6" fmla="*/ 9554 h 9608"/>
              <a:gd name="connsiteX7" fmla="*/ 6477 w 10000"/>
              <a:gd name="connsiteY7" fmla="*/ 7506 h 9608"/>
              <a:gd name="connsiteX8" fmla="*/ 7643 w 10000"/>
              <a:gd name="connsiteY8" fmla="*/ 8599 h 9608"/>
              <a:gd name="connsiteX9" fmla="*/ 10000 w 10000"/>
              <a:gd name="connsiteY9" fmla="*/ 9384 h 9608"/>
              <a:gd name="connsiteX0" fmla="*/ 0 w 10000"/>
              <a:gd name="connsiteY0" fmla="*/ 0 h 9767"/>
              <a:gd name="connsiteX1" fmla="*/ 1065 w 10000"/>
              <a:gd name="connsiteY1" fmla="*/ 3126 h 9767"/>
              <a:gd name="connsiteX2" fmla="*/ 1829 w 10000"/>
              <a:gd name="connsiteY2" fmla="*/ 5399 h 9767"/>
              <a:gd name="connsiteX3" fmla="*/ 2526 w 10000"/>
              <a:gd name="connsiteY3" fmla="*/ 7529 h 9767"/>
              <a:gd name="connsiteX4" fmla="*/ 3049 w 10000"/>
              <a:gd name="connsiteY4" fmla="*/ 9376 h 9767"/>
              <a:gd name="connsiteX5" fmla="*/ 4210 w 10000"/>
              <a:gd name="connsiteY5" fmla="*/ 9376 h 9767"/>
              <a:gd name="connsiteX6" fmla="*/ 4883 w 10000"/>
              <a:gd name="connsiteY6" fmla="*/ 8026 h 9767"/>
              <a:gd name="connsiteX7" fmla="*/ 6477 w 10000"/>
              <a:gd name="connsiteY7" fmla="*/ 7812 h 9767"/>
              <a:gd name="connsiteX8" fmla="*/ 7643 w 10000"/>
              <a:gd name="connsiteY8" fmla="*/ 8950 h 9767"/>
              <a:gd name="connsiteX9" fmla="*/ 10000 w 10000"/>
              <a:gd name="connsiteY9" fmla="*/ 9767 h 9767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26 w 10000"/>
              <a:gd name="connsiteY3" fmla="*/ 7709 h 10000"/>
              <a:gd name="connsiteX4" fmla="*/ 3049 w 10000"/>
              <a:gd name="connsiteY4" fmla="*/ 9600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26 w 10000"/>
              <a:gd name="connsiteY3" fmla="*/ 7709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5528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065 w 10000"/>
              <a:gd name="connsiteY1" fmla="*/ 3201 h 10000"/>
              <a:gd name="connsiteX2" fmla="*/ 1829 w 10000"/>
              <a:gd name="connsiteY2" fmla="*/ 3565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130 w 10000"/>
              <a:gd name="connsiteY1" fmla="*/ 1238 h 10000"/>
              <a:gd name="connsiteX2" fmla="*/ 1829 w 10000"/>
              <a:gd name="connsiteY2" fmla="*/ 3565 h 10000"/>
              <a:gd name="connsiteX3" fmla="*/ 2548 w 10000"/>
              <a:gd name="connsiteY3" fmla="*/ 5091 h 10000"/>
              <a:gd name="connsiteX4" fmla="*/ 3005 w 10000"/>
              <a:gd name="connsiteY4" fmla="*/ 7309 h 10000"/>
              <a:gd name="connsiteX5" fmla="*/ 4058 w 10000"/>
              <a:gd name="connsiteY5" fmla="*/ 8291 h 10000"/>
              <a:gd name="connsiteX6" fmla="*/ 4883 w 10000"/>
              <a:gd name="connsiteY6" fmla="*/ 8217 h 10000"/>
              <a:gd name="connsiteX7" fmla="*/ 6477 w 10000"/>
              <a:gd name="connsiteY7" fmla="*/ 7998 h 10000"/>
              <a:gd name="connsiteX8" fmla="*/ 7643 w 10000"/>
              <a:gd name="connsiteY8" fmla="*/ 9164 h 10000"/>
              <a:gd name="connsiteX9" fmla="*/ 10000 w 10000"/>
              <a:gd name="connsiteY9" fmla="*/ 10000 h 10000"/>
              <a:gd name="connsiteX0" fmla="*/ 0 w 10174"/>
              <a:gd name="connsiteY0" fmla="*/ 0 h 12291"/>
              <a:gd name="connsiteX1" fmla="*/ 1304 w 10174"/>
              <a:gd name="connsiteY1" fmla="*/ 3529 h 12291"/>
              <a:gd name="connsiteX2" fmla="*/ 2003 w 10174"/>
              <a:gd name="connsiteY2" fmla="*/ 5856 h 12291"/>
              <a:gd name="connsiteX3" fmla="*/ 2722 w 10174"/>
              <a:gd name="connsiteY3" fmla="*/ 7382 h 12291"/>
              <a:gd name="connsiteX4" fmla="*/ 3179 w 10174"/>
              <a:gd name="connsiteY4" fmla="*/ 9600 h 12291"/>
              <a:gd name="connsiteX5" fmla="*/ 4232 w 10174"/>
              <a:gd name="connsiteY5" fmla="*/ 10582 h 12291"/>
              <a:gd name="connsiteX6" fmla="*/ 5057 w 10174"/>
              <a:gd name="connsiteY6" fmla="*/ 10508 h 12291"/>
              <a:gd name="connsiteX7" fmla="*/ 6651 w 10174"/>
              <a:gd name="connsiteY7" fmla="*/ 10289 h 12291"/>
              <a:gd name="connsiteX8" fmla="*/ 7817 w 10174"/>
              <a:gd name="connsiteY8" fmla="*/ 11455 h 12291"/>
              <a:gd name="connsiteX9" fmla="*/ 10174 w 10174"/>
              <a:gd name="connsiteY9" fmla="*/ 12291 h 12291"/>
              <a:gd name="connsiteX0" fmla="*/ 0 w 10000"/>
              <a:gd name="connsiteY0" fmla="*/ 0 h 10982"/>
              <a:gd name="connsiteX1" fmla="*/ 1130 w 10000"/>
              <a:gd name="connsiteY1" fmla="*/ 2220 h 10982"/>
              <a:gd name="connsiteX2" fmla="*/ 1829 w 10000"/>
              <a:gd name="connsiteY2" fmla="*/ 4547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4547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548 w 10000"/>
              <a:gd name="connsiteY3" fmla="*/ 6073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9273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10037 h 10982"/>
              <a:gd name="connsiteX6" fmla="*/ 4883 w 10000"/>
              <a:gd name="connsiteY6" fmla="*/ 9199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058 w 10000"/>
              <a:gd name="connsiteY5" fmla="*/ 10037 h 10982"/>
              <a:gd name="connsiteX6" fmla="*/ 4905 w 10000"/>
              <a:gd name="connsiteY6" fmla="*/ 10944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152 w 10000"/>
              <a:gd name="connsiteY5" fmla="*/ 9273 h 10982"/>
              <a:gd name="connsiteX6" fmla="*/ 4905 w 10000"/>
              <a:gd name="connsiteY6" fmla="*/ 10944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000"/>
              <a:gd name="connsiteY0" fmla="*/ 0 h 10982"/>
              <a:gd name="connsiteX1" fmla="*/ 1130 w 10000"/>
              <a:gd name="connsiteY1" fmla="*/ 3747 h 10982"/>
              <a:gd name="connsiteX2" fmla="*/ 1829 w 10000"/>
              <a:gd name="connsiteY2" fmla="*/ 5638 h 10982"/>
              <a:gd name="connsiteX3" fmla="*/ 2483 w 10000"/>
              <a:gd name="connsiteY3" fmla="*/ 7709 h 10982"/>
              <a:gd name="connsiteX4" fmla="*/ 3005 w 10000"/>
              <a:gd name="connsiteY4" fmla="*/ 8291 h 10982"/>
              <a:gd name="connsiteX5" fmla="*/ 4152 w 10000"/>
              <a:gd name="connsiteY5" fmla="*/ 9273 h 10982"/>
              <a:gd name="connsiteX6" fmla="*/ 4949 w 10000"/>
              <a:gd name="connsiteY6" fmla="*/ 9308 h 10982"/>
              <a:gd name="connsiteX7" fmla="*/ 6477 w 10000"/>
              <a:gd name="connsiteY7" fmla="*/ 8980 h 10982"/>
              <a:gd name="connsiteX8" fmla="*/ 7643 w 10000"/>
              <a:gd name="connsiteY8" fmla="*/ 10146 h 10982"/>
              <a:gd name="connsiteX9" fmla="*/ 10000 w 10000"/>
              <a:gd name="connsiteY9" fmla="*/ 10982 h 10982"/>
              <a:gd name="connsiteX0" fmla="*/ 0 w 10123"/>
              <a:gd name="connsiteY0" fmla="*/ 0 h 10211"/>
              <a:gd name="connsiteX1" fmla="*/ 1130 w 10123"/>
              <a:gd name="connsiteY1" fmla="*/ 3747 h 10211"/>
              <a:gd name="connsiteX2" fmla="*/ 1829 w 10123"/>
              <a:gd name="connsiteY2" fmla="*/ 5638 h 10211"/>
              <a:gd name="connsiteX3" fmla="*/ 2483 w 10123"/>
              <a:gd name="connsiteY3" fmla="*/ 7709 h 10211"/>
              <a:gd name="connsiteX4" fmla="*/ 3005 w 10123"/>
              <a:gd name="connsiteY4" fmla="*/ 8291 h 10211"/>
              <a:gd name="connsiteX5" fmla="*/ 4152 w 10123"/>
              <a:gd name="connsiteY5" fmla="*/ 9273 h 10211"/>
              <a:gd name="connsiteX6" fmla="*/ 4949 w 10123"/>
              <a:gd name="connsiteY6" fmla="*/ 9308 h 10211"/>
              <a:gd name="connsiteX7" fmla="*/ 6477 w 10123"/>
              <a:gd name="connsiteY7" fmla="*/ 8980 h 10211"/>
              <a:gd name="connsiteX8" fmla="*/ 7643 w 10123"/>
              <a:gd name="connsiteY8" fmla="*/ 10146 h 10211"/>
              <a:gd name="connsiteX9" fmla="*/ 10123 w 10123"/>
              <a:gd name="connsiteY9" fmla="*/ 9237 h 10211"/>
              <a:gd name="connsiteX0" fmla="*/ 0 w 10210"/>
              <a:gd name="connsiteY0" fmla="*/ 0 h 8029"/>
              <a:gd name="connsiteX1" fmla="*/ 1217 w 10210"/>
              <a:gd name="connsiteY1" fmla="*/ 1565 h 8029"/>
              <a:gd name="connsiteX2" fmla="*/ 1916 w 10210"/>
              <a:gd name="connsiteY2" fmla="*/ 3456 h 8029"/>
              <a:gd name="connsiteX3" fmla="*/ 2570 w 10210"/>
              <a:gd name="connsiteY3" fmla="*/ 5527 h 8029"/>
              <a:gd name="connsiteX4" fmla="*/ 3092 w 10210"/>
              <a:gd name="connsiteY4" fmla="*/ 6109 h 8029"/>
              <a:gd name="connsiteX5" fmla="*/ 4239 w 10210"/>
              <a:gd name="connsiteY5" fmla="*/ 7091 h 8029"/>
              <a:gd name="connsiteX6" fmla="*/ 5036 w 10210"/>
              <a:gd name="connsiteY6" fmla="*/ 7126 h 8029"/>
              <a:gd name="connsiteX7" fmla="*/ 6564 w 10210"/>
              <a:gd name="connsiteY7" fmla="*/ 6798 h 8029"/>
              <a:gd name="connsiteX8" fmla="*/ 7730 w 10210"/>
              <a:gd name="connsiteY8" fmla="*/ 7964 h 8029"/>
              <a:gd name="connsiteX9" fmla="*/ 10210 w 10210"/>
              <a:gd name="connsiteY9" fmla="*/ 7055 h 8029"/>
              <a:gd name="connsiteX0" fmla="*/ 0 w 9829"/>
              <a:gd name="connsiteY0" fmla="*/ 0 h 9457"/>
              <a:gd name="connsiteX1" fmla="*/ 1021 w 9829"/>
              <a:gd name="connsiteY1" fmla="*/ 1406 h 9457"/>
              <a:gd name="connsiteX2" fmla="*/ 1706 w 9829"/>
              <a:gd name="connsiteY2" fmla="*/ 3761 h 9457"/>
              <a:gd name="connsiteX3" fmla="*/ 2346 w 9829"/>
              <a:gd name="connsiteY3" fmla="*/ 6341 h 9457"/>
              <a:gd name="connsiteX4" fmla="*/ 2857 w 9829"/>
              <a:gd name="connsiteY4" fmla="*/ 7066 h 9457"/>
              <a:gd name="connsiteX5" fmla="*/ 3981 w 9829"/>
              <a:gd name="connsiteY5" fmla="*/ 8289 h 9457"/>
              <a:gd name="connsiteX6" fmla="*/ 4761 w 9829"/>
              <a:gd name="connsiteY6" fmla="*/ 8332 h 9457"/>
              <a:gd name="connsiteX7" fmla="*/ 6258 w 9829"/>
              <a:gd name="connsiteY7" fmla="*/ 7924 h 9457"/>
              <a:gd name="connsiteX8" fmla="*/ 7400 w 9829"/>
              <a:gd name="connsiteY8" fmla="*/ 9376 h 9457"/>
              <a:gd name="connsiteX9" fmla="*/ 9829 w 9829"/>
              <a:gd name="connsiteY9" fmla="*/ 8244 h 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29" h="9457">
                <a:moveTo>
                  <a:pt x="0" y="0"/>
                </a:moveTo>
                <a:cubicBezTo>
                  <a:pt x="172" y="905"/>
                  <a:pt x="737" y="779"/>
                  <a:pt x="1021" y="1406"/>
                </a:cubicBezTo>
                <a:cubicBezTo>
                  <a:pt x="1305" y="2033"/>
                  <a:pt x="1485" y="2939"/>
                  <a:pt x="1706" y="3761"/>
                </a:cubicBezTo>
                <a:cubicBezTo>
                  <a:pt x="1927" y="4583"/>
                  <a:pt x="2154" y="5790"/>
                  <a:pt x="2346" y="6341"/>
                </a:cubicBezTo>
                <a:cubicBezTo>
                  <a:pt x="2538" y="6891"/>
                  <a:pt x="2585" y="6741"/>
                  <a:pt x="2857" y="7066"/>
                </a:cubicBezTo>
                <a:cubicBezTo>
                  <a:pt x="3130" y="7391"/>
                  <a:pt x="3663" y="8078"/>
                  <a:pt x="3981" y="8289"/>
                </a:cubicBezTo>
                <a:cubicBezTo>
                  <a:pt x="4298" y="8500"/>
                  <a:pt x="4382" y="8393"/>
                  <a:pt x="4761" y="8332"/>
                </a:cubicBezTo>
                <a:cubicBezTo>
                  <a:pt x="5140" y="8271"/>
                  <a:pt x="5818" y="7749"/>
                  <a:pt x="6258" y="7924"/>
                </a:cubicBezTo>
                <a:cubicBezTo>
                  <a:pt x="6698" y="8098"/>
                  <a:pt x="6867" y="8874"/>
                  <a:pt x="7400" y="9376"/>
                </a:cubicBezTo>
                <a:cubicBezTo>
                  <a:pt x="7934" y="9872"/>
                  <a:pt x="9393" y="7925"/>
                  <a:pt x="9829" y="8244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872517" name="Freeform 69"/>
          <p:cNvSpPr>
            <a:spLocks/>
          </p:cNvSpPr>
          <p:nvPr/>
        </p:nvSpPr>
        <p:spPr bwMode="auto">
          <a:xfrm>
            <a:off x="1385889" y="5902326"/>
            <a:ext cx="6611937" cy="334963"/>
          </a:xfrm>
          <a:custGeom>
            <a:avLst/>
            <a:gdLst>
              <a:gd name="T0" fmla="*/ 0 w 3892"/>
              <a:gd name="T1" fmla="*/ 0 h 280"/>
              <a:gd name="T2" fmla="*/ 476 w 3892"/>
              <a:gd name="T3" fmla="*/ 36 h 280"/>
              <a:gd name="T4" fmla="*/ 812 w 3892"/>
              <a:gd name="T5" fmla="*/ 116 h 280"/>
              <a:gd name="T6" fmla="*/ 1136 w 3892"/>
              <a:gd name="T7" fmla="*/ 156 h 280"/>
              <a:gd name="T8" fmla="*/ 1400 w 3892"/>
              <a:gd name="T9" fmla="*/ 204 h 280"/>
              <a:gd name="T10" fmla="*/ 1796 w 3892"/>
              <a:gd name="T11" fmla="*/ 228 h 280"/>
              <a:gd name="T12" fmla="*/ 2128 w 3892"/>
              <a:gd name="T13" fmla="*/ 244 h 280"/>
              <a:gd name="T14" fmla="*/ 2768 w 3892"/>
              <a:gd name="T15" fmla="*/ 244 h 280"/>
              <a:gd name="T16" fmla="*/ 3232 w 3892"/>
              <a:gd name="T17" fmla="*/ 248 h 280"/>
              <a:gd name="T18" fmla="*/ 3892 w 3892"/>
              <a:gd name="T19" fmla="*/ 280 h 280"/>
              <a:gd name="connsiteX0" fmla="*/ 0 w 10532"/>
              <a:gd name="connsiteY0" fmla="*/ 0 h 10321"/>
              <a:gd name="connsiteX1" fmla="*/ 1755 w 10532"/>
              <a:gd name="connsiteY1" fmla="*/ 1607 h 10321"/>
              <a:gd name="connsiteX2" fmla="*/ 2618 w 10532"/>
              <a:gd name="connsiteY2" fmla="*/ 4464 h 10321"/>
              <a:gd name="connsiteX3" fmla="*/ 3451 w 10532"/>
              <a:gd name="connsiteY3" fmla="*/ 5892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451 w 10532"/>
              <a:gd name="connsiteY3" fmla="*/ 5892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129 w 10532"/>
              <a:gd name="connsiteY4" fmla="*/ 7607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147 w 10532"/>
              <a:gd name="connsiteY5" fmla="*/ 8464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000 w 10532"/>
              <a:gd name="connsiteY6" fmla="*/ 9035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644 w 10532"/>
              <a:gd name="connsiteY7" fmla="*/ 9035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760 w 10532"/>
              <a:gd name="connsiteY7" fmla="*/ 5821 h 10321"/>
              <a:gd name="connsiteX8" fmla="*/ 8836 w 10532"/>
              <a:gd name="connsiteY8" fmla="*/ 9178 h 10321"/>
              <a:gd name="connsiteX9" fmla="*/ 10532 w 10532"/>
              <a:gd name="connsiteY9" fmla="*/ 10321 h 10321"/>
              <a:gd name="connsiteX0" fmla="*/ 0 w 10532"/>
              <a:gd name="connsiteY0" fmla="*/ 0 h 10321"/>
              <a:gd name="connsiteX1" fmla="*/ 1663 w 10532"/>
              <a:gd name="connsiteY1" fmla="*/ 2250 h 10321"/>
              <a:gd name="connsiteX2" fmla="*/ 2618 w 10532"/>
              <a:gd name="connsiteY2" fmla="*/ 4464 h 10321"/>
              <a:gd name="connsiteX3" fmla="*/ 3520 w 10532"/>
              <a:gd name="connsiteY3" fmla="*/ 3963 h 10321"/>
              <a:gd name="connsiteX4" fmla="*/ 4383 w 10532"/>
              <a:gd name="connsiteY4" fmla="*/ 4714 h 10321"/>
              <a:gd name="connsiteX5" fmla="*/ 5355 w 10532"/>
              <a:gd name="connsiteY5" fmla="*/ 4928 h 10321"/>
              <a:gd name="connsiteX6" fmla="*/ 6347 w 10532"/>
              <a:gd name="connsiteY6" fmla="*/ 5499 h 10321"/>
              <a:gd name="connsiteX7" fmla="*/ 7760 w 10532"/>
              <a:gd name="connsiteY7" fmla="*/ 5821 h 10321"/>
              <a:gd name="connsiteX8" fmla="*/ 8952 w 10532"/>
              <a:gd name="connsiteY8" fmla="*/ 7249 h 10321"/>
              <a:gd name="connsiteX9" fmla="*/ 10532 w 10532"/>
              <a:gd name="connsiteY9" fmla="*/ 10321 h 10321"/>
              <a:gd name="connsiteX0" fmla="*/ 0 w 10694"/>
              <a:gd name="connsiteY0" fmla="*/ 0 h 8071"/>
              <a:gd name="connsiteX1" fmla="*/ 1663 w 10694"/>
              <a:gd name="connsiteY1" fmla="*/ 2250 h 8071"/>
              <a:gd name="connsiteX2" fmla="*/ 2618 w 10694"/>
              <a:gd name="connsiteY2" fmla="*/ 4464 h 8071"/>
              <a:gd name="connsiteX3" fmla="*/ 3520 w 10694"/>
              <a:gd name="connsiteY3" fmla="*/ 3963 h 8071"/>
              <a:gd name="connsiteX4" fmla="*/ 4383 w 10694"/>
              <a:gd name="connsiteY4" fmla="*/ 4714 h 8071"/>
              <a:gd name="connsiteX5" fmla="*/ 5355 w 10694"/>
              <a:gd name="connsiteY5" fmla="*/ 4928 h 8071"/>
              <a:gd name="connsiteX6" fmla="*/ 6347 w 10694"/>
              <a:gd name="connsiteY6" fmla="*/ 5499 h 8071"/>
              <a:gd name="connsiteX7" fmla="*/ 7760 w 10694"/>
              <a:gd name="connsiteY7" fmla="*/ 5821 h 8071"/>
              <a:gd name="connsiteX8" fmla="*/ 8952 w 10694"/>
              <a:gd name="connsiteY8" fmla="*/ 7249 h 8071"/>
              <a:gd name="connsiteX9" fmla="*/ 10694 w 10694"/>
              <a:gd name="connsiteY9" fmla="*/ 8071 h 8071"/>
              <a:gd name="connsiteX0" fmla="*/ 0 w 10000"/>
              <a:gd name="connsiteY0" fmla="*/ 0 h 10000"/>
              <a:gd name="connsiteX1" fmla="*/ 1555 w 10000"/>
              <a:gd name="connsiteY1" fmla="*/ 2788 h 10000"/>
              <a:gd name="connsiteX2" fmla="*/ 2448 w 10000"/>
              <a:gd name="connsiteY2" fmla="*/ 5531 h 10000"/>
              <a:gd name="connsiteX3" fmla="*/ 3292 w 10000"/>
              <a:gd name="connsiteY3" fmla="*/ 4910 h 10000"/>
              <a:gd name="connsiteX4" fmla="*/ 4099 w 10000"/>
              <a:gd name="connsiteY4" fmla="*/ 5841 h 10000"/>
              <a:gd name="connsiteX5" fmla="*/ 5007 w 10000"/>
              <a:gd name="connsiteY5" fmla="*/ 6106 h 10000"/>
              <a:gd name="connsiteX6" fmla="*/ 5935 w 10000"/>
              <a:gd name="connsiteY6" fmla="*/ 6813 h 10000"/>
              <a:gd name="connsiteX7" fmla="*/ 7256 w 10000"/>
              <a:gd name="connsiteY7" fmla="*/ 7212 h 10000"/>
              <a:gd name="connsiteX8" fmla="*/ 8400 w 10000"/>
              <a:gd name="connsiteY8" fmla="*/ 7787 h 10000"/>
              <a:gd name="connsiteX9" fmla="*/ 10000 w 10000"/>
              <a:gd name="connsiteY9" fmla="*/ 10000 h 10000"/>
              <a:gd name="connsiteX0" fmla="*/ 0 w 10058"/>
              <a:gd name="connsiteY0" fmla="*/ 0 h 9336"/>
              <a:gd name="connsiteX1" fmla="*/ 1555 w 10058"/>
              <a:gd name="connsiteY1" fmla="*/ 2788 h 9336"/>
              <a:gd name="connsiteX2" fmla="*/ 2448 w 10058"/>
              <a:gd name="connsiteY2" fmla="*/ 5531 h 9336"/>
              <a:gd name="connsiteX3" fmla="*/ 3292 w 10058"/>
              <a:gd name="connsiteY3" fmla="*/ 4910 h 9336"/>
              <a:gd name="connsiteX4" fmla="*/ 4099 w 10058"/>
              <a:gd name="connsiteY4" fmla="*/ 5841 h 9336"/>
              <a:gd name="connsiteX5" fmla="*/ 5007 w 10058"/>
              <a:gd name="connsiteY5" fmla="*/ 6106 h 9336"/>
              <a:gd name="connsiteX6" fmla="*/ 5935 w 10058"/>
              <a:gd name="connsiteY6" fmla="*/ 6813 h 9336"/>
              <a:gd name="connsiteX7" fmla="*/ 7256 w 10058"/>
              <a:gd name="connsiteY7" fmla="*/ 7212 h 9336"/>
              <a:gd name="connsiteX8" fmla="*/ 8400 w 10058"/>
              <a:gd name="connsiteY8" fmla="*/ 7787 h 9336"/>
              <a:gd name="connsiteX9" fmla="*/ 10058 w 10058"/>
              <a:gd name="connsiteY9" fmla="*/ 9336 h 9336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34 w 10000"/>
              <a:gd name="connsiteY2" fmla="*/ 5924 h 10000"/>
              <a:gd name="connsiteX3" fmla="*/ 3266 w 10000"/>
              <a:gd name="connsiteY3" fmla="*/ 6539 h 10000"/>
              <a:gd name="connsiteX4" fmla="*/ 4075 w 10000"/>
              <a:gd name="connsiteY4" fmla="*/ 6256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34 w 10000"/>
              <a:gd name="connsiteY2" fmla="*/ 5924 h 10000"/>
              <a:gd name="connsiteX3" fmla="*/ 3266 w 10000"/>
              <a:gd name="connsiteY3" fmla="*/ 6539 h 10000"/>
              <a:gd name="connsiteX4" fmla="*/ 4089 w 10000"/>
              <a:gd name="connsiteY4" fmla="*/ 6825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10000"/>
              <a:gd name="connsiteY0" fmla="*/ 0 h 10000"/>
              <a:gd name="connsiteX1" fmla="*/ 1546 w 10000"/>
              <a:gd name="connsiteY1" fmla="*/ 2986 h 10000"/>
              <a:gd name="connsiteX2" fmla="*/ 2470 w 10000"/>
              <a:gd name="connsiteY2" fmla="*/ 5355 h 10000"/>
              <a:gd name="connsiteX3" fmla="*/ 3266 w 10000"/>
              <a:gd name="connsiteY3" fmla="*/ 6539 h 10000"/>
              <a:gd name="connsiteX4" fmla="*/ 4089 w 10000"/>
              <a:gd name="connsiteY4" fmla="*/ 6825 h 10000"/>
              <a:gd name="connsiteX5" fmla="*/ 4978 w 10000"/>
              <a:gd name="connsiteY5" fmla="*/ 6540 h 10000"/>
              <a:gd name="connsiteX6" fmla="*/ 5901 w 10000"/>
              <a:gd name="connsiteY6" fmla="*/ 7298 h 10000"/>
              <a:gd name="connsiteX7" fmla="*/ 7214 w 10000"/>
              <a:gd name="connsiteY7" fmla="*/ 7725 h 10000"/>
              <a:gd name="connsiteX8" fmla="*/ 8352 w 10000"/>
              <a:gd name="connsiteY8" fmla="*/ 8341 h 10000"/>
              <a:gd name="connsiteX9" fmla="*/ 10000 w 10000"/>
              <a:gd name="connsiteY9" fmla="*/ 10000 h 10000"/>
              <a:gd name="connsiteX0" fmla="*/ 0 w 9928"/>
              <a:gd name="connsiteY0" fmla="*/ 0 h 9005"/>
              <a:gd name="connsiteX1" fmla="*/ 1474 w 9928"/>
              <a:gd name="connsiteY1" fmla="*/ 1991 h 9005"/>
              <a:gd name="connsiteX2" fmla="*/ 2398 w 9928"/>
              <a:gd name="connsiteY2" fmla="*/ 4360 h 9005"/>
              <a:gd name="connsiteX3" fmla="*/ 3194 w 9928"/>
              <a:gd name="connsiteY3" fmla="*/ 5544 h 9005"/>
              <a:gd name="connsiteX4" fmla="*/ 4017 w 9928"/>
              <a:gd name="connsiteY4" fmla="*/ 5830 h 9005"/>
              <a:gd name="connsiteX5" fmla="*/ 4906 w 9928"/>
              <a:gd name="connsiteY5" fmla="*/ 5545 h 9005"/>
              <a:gd name="connsiteX6" fmla="*/ 5829 w 9928"/>
              <a:gd name="connsiteY6" fmla="*/ 6303 h 9005"/>
              <a:gd name="connsiteX7" fmla="*/ 7142 w 9928"/>
              <a:gd name="connsiteY7" fmla="*/ 6730 h 9005"/>
              <a:gd name="connsiteX8" fmla="*/ 8280 w 9928"/>
              <a:gd name="connsiteY8" fmla="*/ 7346 h 9005"/>
              <a:gd name="connsiteX9" fmla="*/ 9928 w 9928"/>
              <a:gd name="connsiteY9" fmla="*/ 9005 h 9005"/>
              <a:gd name="connsiteX0" fmla="*/ 0 w 10022"/>
              <a:gd name="connsiteY0" fmla="*/ 0 h 11105"/>
              <a:gd name="connsiteX1" fmla="*/ 1507 w 10022"/>
              <a:gd name="connsiteY1" fmla="*/ 3316 h 11105"/>
              <a:gd name="connsiteX2" fmla="*/ 2437 w 10022"/>
              <a:gd name="connsiteY2" fmla="*/ 5947 h 11105"/>
              <a:gd name="connsiteX3" fmla="*/ 3239 w 10022"/>
              <a:gd name="connsiteY3" fmla="*/ 7262 h 11105"/>
              <a:gd name="connsiteX4" fmla="*/ 4068 w 10022"/>
              <a:gd name="connsiteY4" fmla="*/ 7579 h 11105"/>
              <a:gd name="connsiteX5" fmla="*/ 4964 w 10022"/>
              <a:gd name="connsiteY5" fmla="*/ 7263 h 11105"/>
              <a:gd name="connsiteX6" fmla="*/ 5893 w 10022"/>
              <a:gd name="connsiteY6" fmla="*/ 8104 h 11105"/>
              <a:gd name="connsiteX7" fmla="*/ 7216 w 10022"/>
              <a:gd name="connsiteY7" fmla="*/ 8579 h 11105"/>
              <a:gd name="connsiteX8" fmla="*/ 8362 w 10022"/>
              <a:gd name="connsiteY8" fmla="*/ 9263 h 11105"/>
              <a:gd name="connsiteX9" fmla="*/ 10022 w 10022"/>
              <a:gd name="connsiteY9" fmla="*/ 11105 h 11105"/>
              <a:gd name="connsiteX0" fmla="*/ 0 w 10022"/>
              <a:gd name="connsiteY0" fmla="*/ 0 h 11105"/>
              <a:gd name="connsiteX1" fmla="*/ 1507 w 10022"/>
              <a:gd name="connsiteY1" fmla="*/ 3316 h 11105"/>
              <a:gd name="connsiteX2" fmla="*/ 2437 w 10022"/>
              <a:gd name="connsiteY2" fmla="*/ 5947 h 11105"/>
              <a:gd name="connsiteX3" fmla="*/ 3190 w 10022"/>
              <a:gd name="connsiteY3" fmla="*/ 6526 h 11105"/>
              <a:gd name="connsiteX4" fmla="*/ 3239 w 10022"/>
              <a:gd name="connsiteY4" fmla="*/ 7262 h 11105"/>
              <a:gd name="connsiteX5" fmla="*/ 4068 w 10022"/>
              <a:gd name="connsiteY5" fmla="*/ 7579 h 11105"/>
              <a:gd name="connsiteX6" fmla="*/ 4964 w 10022"/>
              <a:gd name="connsiteY6" fmla="*/ 7263 h 11105"/>
              <a:gd name="connsiteX7" fmla="*/ 5893 w 10022"/>
              <a:gd name="connsiteY7" fmla="*/ 8104 h 11105"/>
              <a:gd name="connsiteX8" fmla="*/ 7216 w 10022"/>
              <a:gd name="connsiteY8" fmla="*/ 8579 h 11105"/>
              <a:gd name="connsiteX9" fmla="*/ 8362 w 10022"/>
              <a:gd name="connsiteY9" fmla="*/ 9263 h 11105"/>
              <a:gd name="connsiteX10" fmla="*/ 10022 w 10022"/>
              <a:gd name="connsiteY10" fmla="*/ 11105 h 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22" h="11105">
                <a:moveTo>
                  <a:pt x="0" y="0"/>
                </a:moveTo>
                <a:cubicBezTo>
                  <a:pt x="190" y="315"/>
                  <a:pt x="1101" y="2325"/>
                  <a:pt x="1507" y="3316"/>
                </a:cubicBezTo>
                <a:cubicBezTo>
                  <a:pt x="1913" y="4307"/>
                  <a:pt x="2157" y="5412"/>
                  <a:pt x="2437" y="5947"/>
                </a:cubicBezTo>
                <a:cubicBezTo>
                  <a:pt x="2717" y="6482"/>
                  <a:pt x="3056" y="6307"/>
                  <a:pt x="3190" y="6526"/>
                </a:cubicBezTo>
                <a:cubicBezTo>
                  <a:pt x="3324" y="6745"/>
                  <a:pt x="3093" y="7086"/>
                  <a:pt x="3239" y="7262"/>
                </a:cubicBezTo>
                <a:cubicBezTo>
                  <a:pt x="3385" y="7438"/>
                  <a:pt x="3781" y="7579"/>
                  <a:pt x="4068" y="7579"/>
                </a:cubicBezTo>
                <a:cubicBezTo>
                  <a:pt x="4355" y="7579"/>
                  <a:pt x="4659" y="7175"/>
                  <a:pt x="4964" y="7263"/>
                </a:cubicBezTo>
                <a:cubicBezTo>
                  <a:pt x="5268" y="7350"/>
                  <a:pt x="5518" y="7885"/>
                  <a:pt x="5893" y="8104"/>
                </a:cubicBezTo>
                <a:cubicBezTo>
                  <a:pt x="6269" y="8324"/>
                  <a:pt x="6805" y="8385"/>
                  <a:pt x="7216" y="8579"/>
                </a:cubicBezTo>
                <a:cubicBezTo>
                  <a:pt x="7628" y="8771"/>
                  <a:pt x="7912" y="8946"/>
                  <a:pt x="8362" y="9263"/>
                </a:cubicBezTo>
                <a:cubicBezTo>
                  <a:pt x="8812" y="9578"/>
                  <a:pt x="9693" y="10736"/>
                  <a:pt x="10022" y="11105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17864" y="4129088"/>
            <a:ext cx="1292225" cy="406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922713" y="4114801"/>
            <a:ext cx="1382712" cy="385763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4783139" y="4046538"/>
            <a:ext cx="1265237" cy="28575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5956300" y="4064000"/>
            <a:ext cx="1309688" cy="33178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677988" y="6196014"/>
            <a:ext cx="1187450" cy="28257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2360614" y="6065838"/>
            <a:ext cx="1152525" cy="2794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2519" name="Text Box 71"/>
          <p:cNvSpPr txBox="1">
            <a:spLocks noChangeArrowheads="1"/>
          </p:cNvSpPr>
          <p:nvPr/>
        </p:nvSpPr>
        <p:spPr bwMode="auto">
          <a:xfrm>
            <a:off x="3389314" y="6078538"/>
            <a:ext cx="21291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ONLAPPING MARGIN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2605089" y="5583238"/>
            <a:ext cx="1190625" cy="4619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3670301" y="5603876"/>
            <a:ext cx="1190625" cy="461963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4895851" y="5583238"/>
            <a:ext cx="1190625" cy="4619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026151" y="5497513"/>
            <a:ext cx="1190625" cy="4619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6"/>
          <p:cNvSpPr>
            <a:spLocks noGrp="1" noChangeArrowheads="1"/>
          </p:cNvSpPr>
          <p:nvPr>
            <p:ph type="title"/>
          </p:nvPr>
        </p:nvSpPr>
        <p:spPr>
          <a:xfrm>
            <a:off x="223825" y="40548"/>
            <a:ext cx="10342738" cy="838200"/>
          </a:xfrm>
          <a:noFill/>
        </p:spPr>
        <p:txBody>
          <a:bodyPr>
            <a:noAutofit/>
          </a:bodyPr>
          <a:lstStyle/>
          <a:p>
            <a:r>
              <a:rPr lang="en-US" sz="3600" dirty="0" smtClean="0"/>
              <a:t>Carbonate </a:t>
            </a:r>
            <a:r>
              <a:rPr lang="en-US" sz="3600" dirty="0"/>
              <a:t>Platform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2905390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73" grpId="0"/>
      <p:bldP spid="872463" grpId="0"/>
      <p:bldP spid="872464" grpId="0" animBg="1"/>
      <p:bldP spid="872481" grpId="0"/>
      <p:bldP spid="872452" grpId="0"/>
      <p:bldP spid="872489" grpId="0"/>
      <p:bldP spid="872490" grpId="0"/>
      <p:bldP spid="87251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3" name="Picture 3" descr="055-Red-Calcareo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8001000" cy="43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Red Calcareous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6238199"/>
      </p:ext>
    </p:extLst>
  </p:cSld>
  <p:clrMapOvr>
    <a:masterClrMapping/>
  </p:clrMapOvr>
  <p:transition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7" name="Picture 3" descr="056-Red-Calcareo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210758"/>
            <a:ext cx="7715250" cy="50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Red Calcareous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1999677"/>
      </p:ext>
    </p:extLst>
  </p:cSld>
  <p:clrMapOvr>
    <a:masterClrMapping/>
  </p:clrMapOvr>
  <p:transition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057-Red-Calcareo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28" y="1066800"/>
            <a:ext cx="4980000" cy="5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Red Calcareous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7458086"/>
      </p:ext>
    </p:extLst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5" name="Picture 3" descr="058-Calicsphe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08" y="1151953"/>
            <a:ext cx="3060383" cy="51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Coccoliths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5542015"/>
      </p:ext>
    </p:extLst>
  </p:cSld>
  <p:clrMapOvr>
    <a:masterClrMapping/>
  </p:clrMapOvr>
  <p:transition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9" name="Picture 3" descr="060-Calcisphe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26" y="1088820"/>
            <a:ext cx="7809524" cy="52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Coccoliths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196401"/>
      </p:ext>
    </p:extLst>
  </p:cSld>
  <p:clrMapOvr>
    <a:masterClrMapping/>
  </p:clrMapOvr>
  <p:transition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3" name="Picture 3" descr="061-Diagram-Stromatopo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53"/>
          <a:stretch>
            <a:fillRect/>
          </a:stretch>
        </p:blipFill>
        <p:spPr bwMode="auto">
          <a:xfrm>
            <a:off x="568325" y="1181100"/>
            <a:ext cx="427037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04" name="Picture 4" descr="061-Diagram-Stromatopo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7"/>
          <a:stretch>
            <a:fillRect/>
          </a:stretch>
        </p:blipFill>
        <p:spPr bwMode="auto">
          <a:xfrm>
            <a:off x="5056909" y="1181100"/>
            <a:ext cx="442118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Stromatoporids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1414780"/>
      </p:ext>
    </p:extLst>
  </p:cSld>
  <p:clrMapOvr>
    <a:masterClrMapping/>
  </p:clrMapOvr>
  <p:transition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7" name="Picture 3" descr="062-Stromatopor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90" y="1143002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Stromatoporids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4127981"/>
      </p:ext>
    </p:extLst>
  </p:cSld>
  <p:clrMapOvr>
    <a:masterClrMapping/>
  </p:clrMapOvr>
  <p:transition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1" name="Picture 3" descr="063-Stromatorpor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219200"/>
            <a:ext cx="7543800" cy="485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Stromatoporids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0957089"/>
      </p:ext>
    </p:extLst>
  </p:cSld>
  <p:clrMapOvr>
    <a:masterClrMapping/>
  </p:clrMapOvr>
  <p:transition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5" name="Picture 3" descr="064-Mollus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949" y="1066800"/>
            <a:ext cx="383286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Molluscs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Biovalves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8900918"/>
      </p:ext>
    </p:extLst>
  </p:cSld>
  <p:clrMapOvr>
    <a:masterClrMapping/>
  </p:clrMapOvr>
  <p:transition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9" name="Picture 3" descr="065-Mollu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9662"/>
            <a:ext cx="7467600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Molluscs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Biovalves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626091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2574" y="0"/>
            <a:ext cx="10614025" cy="947738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Composition &amp; Depositional Setting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Interpretation </a:t>
            </a:r>
            <a:r>
              <a:rPr lang="en-US" dirty="0"/>
              <a:t>and characterization </a:t>
            </a:r>
            <a:r>
              <a:rPr lang="en-US" dirty="0" smtClean="0"/>
              <a:t>carbonate reservoirs comes from the carbonate components that form them, their depositional </a:t>
            </a:r>
            <a:r>
              <a:rPr lang="en-US" dirty="0"/>
              <a:t>systems</a:t>
            </a:r>
            <a:r>
              <a:rPr lang="en-US" dirty="0" smtClean="0"/>
              <a:t>, and geometric </a:t>
            </a:r>
            <a:r>
              <a:rPr lang="en-US" dirty="0"/>
              <a:t>architecture </a:t>
            </a:r>
            <a:r>
              <a:rPr lang="en-US" dirty="0" smtClean="0"/>
              <a:t>tied to a </a:t>
            </a:r>
            <a:r>
              <a:rPr lang="en-US" dirty="0"/>
              <a:t>sequence stratigraphic </a:t>
            </a:r>
            <a:r>
              <a:rPr lang="en-US" dirty="0" smtClean="0"/>
              <a:t>framework enables: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Prediction </a:t>
            </a:r>
            <a:r>
              <a:rPr lang="en-US" dirty="0"/>
              <a:t>of extent and character of </a:t>
            </a:r>
            <a:r>
              <a:rPr lang="en-US" dirty="0" smtClean="0"/>
              <a:t>facies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Chronology of carbonate </a:t>
            </a:r>
            <a:r>
              <a:rPr lang="en-US" dirty="0"/>
              <a:t>facies </a:t>
            </a:r>
            <a:r>
              <a:rPr lang="en-US" dirty="0" smtClean="0"/>
              <a:t>geometries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Applies no matter geotectonic setting &amp; physical, chemical and biological conditions of depositional setting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0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3" name="Picture 3" descr="066-Mollu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2" y="1143002"/>
            <a:ext cx="7753350" cy="510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Molluscs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Gasteropods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5936515"/>
      </p:ext>
    </p:extLst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 descr="067-MolluscGastop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03376"/>
            <a:ext cx="7315200" cy="49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Molluscs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Gasteropods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5837263"/>
      </p:ext>
    </p:extLst>
  </p:cSld>
  <p:clrMapOvr>
    <a:masterClrMapping/>
  </p:clrMapOvr>
  <p:transition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1" name="Picture 3" descr="068-Gasterp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54239"/>
            <a:ext cx="7439025" cy="50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6392863" y="6172200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Molluscs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Gasteropods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2233714"/>
      </p:ext>
    </p:extLst>
  </p:cSld>
  <p:clrMapOvr>
    <a:masterClrMapping/>
  </p:clrMapOvr>
  <p:transition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5" name="Picture 3" descr="069-Unfilled-Mollu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44385"/>
            <a:ext cx="4572000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Molluscs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Gasteropods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8161232"/>
      </p:ext>
    </p:extLst>
  </p:cSld>
  <p:clrMapOvr>
    <a:masterClrMapping/>
  </p:clrMapOvr>
  <p:transition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9" name="Picture 3" descr="070-Gasterp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139076"/>
            <a:ext cx="7809524" cy="518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Molluscs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Gasteropods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7170758"/>
      </p:ext>
    </p:extLst>
  </p:cSld>
  <p:clrMapOvr>
    <a:masterClrMapping/>
  </p:clrMapOvr>
  <p:transition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3" name="Picture 3" descr="071-Amonite-Italy-Tr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03" y="1219200"/>
            <a:ext cx="6571393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Micrite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Envelopes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937951"/>
      </p:ext>
    </p:extLst>
  </p:cSld>
  <p:clrMapOvr>
    <a:masterClrMapping/>
  </p:clrMapOvr>
  <p:transition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7" name="Picture 3" descr="072-Micrite-envelo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45" y="1195387"/>
            <a:ext cx="7714286" cy="512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Micrite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Envelopes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1430562"/>
      </p:ext>
    </p:extLst>
  </p:cSld>
  <p:clrMapOvr>
    <a:masterClrMapping/>
  </p:clrMapOvr>
  <p:transition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1" name="Picture 3" descr="073-Micrite-Envelope-Unfil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7" y="1070514"/>
            <a:ext cx="4810125" cy="50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Micrite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Envelopes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9833875"/>
      </p:ext>
    </p:extLst>
  </p:cSld>
  <p:clrMapOvr>
    <a:masterClrMapping/>
  </p:clrMapOvr>
  <p:transition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5" name="Picture 3" descr="074-Echinoid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428" y="1178364"/>
            <a:ext cx="3975544" cy="513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001500"/>
      </p:ext>
    </p:extLst>
  </p:cSld>
  <p:clrMapOvr>
    <a:masterClrMapping/>
  </p:clrMapOvr>
  <p:transition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9" name="Picture 3" descr="075-Echinoid-Sp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5" y="1104903"/>
            <a:ext cx="7524750" cy="49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6411918" y="6023943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647802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75438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Carbonate Hierarchy - Units</a:t>
            </a:r>
            <a:endParaRPr lang="en-US" sz="360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219200"/>
            <a:ext cx="7620000" cy="5334000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Allochems</a:t>
            </a:r>
            <a:endParaRPr lang="en-US" sz="18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Lithological components, their cementation &amp; diagenesis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Bedding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Internal character including lithology, geometry, sedimentary structures, and fauna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>
                <a:latin typeface="+mj-lt"/>
              </a:rPr>
              <a:t>Stacked Cycles of Beds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Vertical character of beds from varying depositional settings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Margin Complex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Shelf, </a:t>
            </a:r>
            <a:r>
              <a:rPr lang="en-US" sz="1800" dirty="0" smtClean="0"/>
              <a:t>Shelf margin crest </a:t>
            </a:r>
            <a:r>
              <a:rPr lang="en-US" sz="1800" dirty="0"/>
              <a:t>&amp; adjacent basin facies </a:t>
            </a:r>
            <a:r>
              <a:rPr lang="en-US" sz="1800" dirty="0" smtClean="0"/>
              <a:t>responded </a:t>
            </a:r>
            <a:r>
              <a:rPr lang="en-US" sz="1800" dirty="0"/>
              <a:t>to cycles of changing base  level</a:t>
            </a:r>
            <a:endParaRPr lang="en-US" sz="1800" dirty="0">
              <a:latin typeface="+mj-lt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800" dirty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Shelf Complex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Mix of shelf, </a:t>
            </a:r>
            <a:r>
              <a:rPr lang="en-US" sz="1800" dirty="0" smtClean="0"/>
              <a:t>Shelf margin crest </a:t>
            </a:r>
            <a:r>
              <a:rPr lang="en-US" sz="1800" dirty="0"/>
              <a:t>&amp; adjacent basin facies evolving in response to complete &amp; complex cycles of changing base  level &amp; paleogeography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20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3" name="Picture 3" descr="076-Echinoid-Sp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59" y="1219200"/>
            <a:ext cx="7142858" cy="492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0789354"/>
      </p:ext>
    </p:extLst>
  </p:cSld>
  <p:clrMapOvr>
    <a:masterClrMapping/>
  </p:clrMapOvr>
  <p:transition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7" name="Picture 3" descr="077-Crin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066800"/>
            <a:ext cx="7229475" cy="48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88" name="Text Box 4"/>
          <p:cNvSpPr txBox="1">
            <a:spLocks noChangeArrowheads="1"/>
          </p:cNvSpPr>
          <p:nvPr/>
        </p:nvSpPr>
        <p:spPr bwMode="auto">
          <a:xfrm>
            <a:off x="6392863" y="5870050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9011926"/>
      </p:ext>
    </p:extLst>
  </p:cSld>
  <p:clrMapOvr>
    <a:masterClrMapping/>
  </p:clrMapOvr>
  <p:transition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1" name="Picture 3" descr="078-Crinoid-with-micr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9" y="1069975"/>
            <a:ext cx="8001000" cy="52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12" name="Text Box 4"/>
          <p:cNvSpPr txBox="1">
            <a:spLocks noChangeArrowheads="1"/>
          </p:cNvSpPr>
          <p:nvPr/>
        </p:nvSpPr>
        <p:spPr bwMode="auto">
          <a:xfrm>
            <a:off x="6620496" y="6324600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684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5" name="Picture 3" descr="079-crinoid_4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37" y="1123950"/>
            <a:ext cx="6873526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6145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9" name="Picture 3" descr="080-Crinoid-Overgrow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71131"/>
            <a:ext cx="800100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6553200" y="6276112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6436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3" name="Picture 3" descr="081-Crinoid-&amp;-Fib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09900"/>
            <a:ext cx="4619625" cy="49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6083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7" name="Picture 3" descr="082-Crinoid--Overgrow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076325"/>
            <a:ext cx="47625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5306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1" name="Picture 3" descr="083-Echinoid-Ossi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073086"/>
            <a:ext cx="7600950" cy="501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0093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5" name="Picture 3" descr="084-Crinoid-Parti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92" y="1130301"/>
            <a:ext cx="7714286" cy="510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6483155" y="6237158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22090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9" name="Picture 3" descr="085-Brach-Crinoid-Bryoz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121949"/>
            <a:ext cx="6515100" cy="491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Echinoid Fragments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8494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194" y="1099856"/>
            <a:ext cx="4340906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6"/>
          <p:cNvSpPr>
            <a:spLocks noGrp="1" noChangeArrowheads="1"/>
          </p:cNvSpPr>
          <p:nvPr>
            <p:ph type="title"/>
          </p:nvPr>
        </p:nvSpPr>
        <p:spPr>
          <a:xfrm>
            <a:off x="563564" y="1442434"/>
            <a:ext cx="3246437" cy="290096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>
                <a:solidFill>
                  <a:schemeClr val="tx2"/>
                </a:solidFill>
                <a:latin typeface="Arial" charset="0"/>
                <a:cs typeface="Arial" charset="0"/>
              </a:rPr>
              <a:t>Hierarchy of Carbonate Platform Architectural Elements</a:t>
            </a: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82575" y="76200"/>
            <a:ext cx="962342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Hierarchy of Carbonate Architectural Elements</a:t>
            </a:r>
            <a:endParaRPr kumimoji="0" lang="en-US" sz="360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762000" y="5334000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b="0" dirty="0" smtClean="0">
                <a:solidFill>
                  <a:schemeClr val="tx2"/>
                </a:solidFill>
                <a:latin typeface="+mn-lt"/>
              </a:rPr>
              <a:t>”Carbonate Hierarchies” </a:t>
            </a:r>
          </a:p>
          <a:p>
            <a:pPr algn="ctr"/>
            <a:r>
              <a:rPr lang="en-US" b="0" dirty="0" smtClean="0">
                <a:solidFill>
                  <a:schemeClr val="tx2"/>
                </a:solidFill>
                <a:latin typeface="+mn-lt"/>
              </a:rPr>
              <a:t>Christopher G. St. C. Kendall</a:t>
            </a:r>
            <a:endParaRPr lang="en-US" b="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959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3" name="Picture 3" descr="086-Spon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90" y="1074420"/>
            <a:ext cx="3473196" cy="52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Sponge Spicules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4032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7" name="Picture 3" descr="087-Crinoid-&amp;-Spon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121949"/>
            <a:ext cx="6515100" cy="491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Sponge Spicules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5520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1" name="Picture 3" descr="088-Bryoz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89" y="1125474"/>
            <a:ext cx="4367022" cy="491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Byozoan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9433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5" name="Picture 3" descr="089-Archimedes-Nord-M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Byozoan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8630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9" name="Picture 3" descr="090-Bryozozn-Permina-TrepestomeBryoz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2" y="1142619"/>
            <a:ext cx="6381750" cy="51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Byozoan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8782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3" name="Picture 3" descr="091-Bryozoan-Spitzbergen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558" y="1238250"/>
            <a:ext cx="6722459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Byozoan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185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7" name="Picture 3" descr="092-Bryoz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143000"/>
            <a:ext cx="47625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Byozoan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0642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1" name="Picture 3" descr="093-Bryoz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09900"/>
            <a:ext cx="4619625" cy="49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Byozoan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1854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5" name="Picture 3" descr="094-Bryoz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272159"/>
            <a:ext cx="7805738" cy="50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996" name="Text Box 4"/>
          <p:cNvSpPr txBox="1">
            <a:spLocks noChangeArrowheads="1"/>
          </p:cNvSpPr>
          <p:nvPr/>
        </p:nvSpPr>
        <p:spPr bwMode="auto">
          <a:xfrm>
            <a:off x="6641278" y="6324600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Byozoan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5580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9" name="Picture 3" descr="095-Bryz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87438"/>
            <a:ext cx="784860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Byozoan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1655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2" name="Picture 4" descr="001-cARBON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820" y="1143000"/>
            <a:ext cx="6667500" cy="505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93431" y="322384"/>
            <a:ext cx="9525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4000" dirty="0" smtClean="0"/>
              <a:t>Carbonates and Sedimentary Record</a:t>
            </a:r>
            <a:endParaRPr kumimoji="0" lang="en-US" sz="4000" dirty="0"/>
          </a:p>
        </p:txBody>
      </p:sp>
    </p:spTree>
    <p:extLst>
      <p:ext uri="{BB962C8B-B14F-4D97-AF65-F5344CB8AC3E}">
        <p14:creationId xmlns:p14="http://schemas.microsoft.com/office/powerpoint/2010/main" val="288016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3" name="Picture 3" descr="096-Bryzo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50" y="1143004"/>
            <a:ext cx="4647438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Byozoan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5776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7" name="Picture 3" descr="096-Brachip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7126"/>
            <a:ext cx="7924800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Brachiopods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4504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1" name="Picture 3" descr="097-Brachipood-moore-et-al-19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66800"/>
            <a:ext cx="8458200" cy="460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Brachiopods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84937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5" name="Picture 3" descr="098-Brachiopod-2,5x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03" y="1095375"/>
            <a:ext cx="6571393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Brachiopods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5891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9" name="Picture 3" descr="099-Brachipod-FES-5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37" y="1123950"/>
            <a:ext cx="6873526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Brachiopods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0308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3" name="Picture 3" descr="100-Brachiop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2335"/>
            <a:ext cx="7267575" cy="483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6477000" y="6000464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Brachiopods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4573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7" name="Picture 3" descr="101-Brachipod-Peudo-Punct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2" y="1167606"/>
            <a:ext cx="7543800" cy="482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88" name="Text Box 4"/>
          <p:cNvSpPr txBox="1">
            <a:spLocks noChangeArrowheads="1"/>
          </p:cNvSpPr>
          <p:nvPr/>
        </p:nvSpPr>
        <p:spPr bwMode="auto">
          <a:xfrm>
            <a:off x="6413645" y="5995194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Brachiopods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3694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1" name="Picture 3" descr="102-Silicified-Brachiop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170432"/>
            <a:ext cx="6400800" cy="482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Brachiopods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7995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5" name="Picture 3" descr="102-Foramininf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45" y="1143000"/>
            <a:ext cx="4337685" cy="509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Foraminifera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3228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9" name="Picture 3" descr="103-Foramininf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51174"/>
            <a:ext cx="7700963" cy="515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Foraminifera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1090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2" y="195262"/>
            <a:ext cx="9393238" cy="719138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Where &amp; When do </a:t>
            </a:r>
            <a:r>
              <a:rPr lang="en-US" altLang="en-US" sz="3600" dirty="0" err="1" smtClean="0"/>
              <a:t>Limestones</a:t>
            </a:r>
            <a:r>
              <a:rPr lang="en-US" altLang="en-US" sz="3600" dirty="0" smtClean="0"/>
              <a:t> Form?</a:t>
            </a:r>
            <a:endParaRPr lang="en-US" altLang="en-US" sz="3600" dirty="0"/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Shallow Marine –</a:t>
            </a:r>
            <a:r>
              <a:rPr lang="en-US" altLang="en-US" i="1" dirty="0"/>
              <a:t>Late Proterozoic to Modern</a:t>
            </a:r>
            <a:endParaRPr lang="en-US" altLang="en-US" dirty="0"/>
          </a:p>
          <a:p>
            <a:r>
              <a:rPr lang="en-US" altLang="en-US" dirty="0"/>
              <a:t>Deep Marine – </a:t>
            </a:r>
            <a:r>
              <a:rPr lang="en-US" altLang="en-US" i="1" dirty="0" smtClean="0"/>
              <a:t>Rarer </a:t>
            </a:r>
            <a:r>
              <a:rPr lang="en-US" altLang="en-US" i="1" dirty="0"/>
              <a:t>in Ancient  &amp; commoner in Modern</a:t>
            </a:r>
          </a:p>
          <a:p>
            <a:r>
              <a:rPr lang="en-US" altLang="en-US" dirty="0"/>
              <a:t>Cave Travertine and Spring Tufa – </a:t>
            </a:r>
            <a:r>
              <a:rPr lang="en-US" altLang="en-US" i="1" dirty="0"/>
              <a:t>both Ancient  &amp; Modern</a:t>
            </a:r>
          </a:p>
          <a:p>
            <a:r>
              <a:rPr lang="en-US" altLang="en-US" dirty="0"/>
              <a:t>Lakes – </a:t>
            </a:r>
            <a:r>
              <a:rPr lang="en-US" altLang="en-US" i="1" dirty="0"/>
              <a:t>Ancient  to Modern</a:t>
            </a:r>
            <a:endParaRPr lang="en-US" altLang="en-US" dirty="0"/>
          </a:p>
          <a:p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36759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3" name="Picture 3" descr="104-Foramininf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881" y="1116949"/>
            <a:ext cx="7386638" cy="492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Foraminifera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2397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7" name="Picture 3" descr="105-Foramninf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57656"/>
            <a:ext cx="7543800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Foraminifera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3090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1" name="Picture 3" descr="106-Fusilin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156001"/>
            <a:ext cx="7258050" cy="485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Foraminifera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Fuslinids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6805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5" name="Picture 3" descr="107-Foraminief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124242"/>
            <a:ext cx="7886700" cy="516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6356" name="Text Box 4"/>
          <p:cNvSpPr txBox="1">
            <a:spLocks noChangeArrowheads="1"/>
          </p:cNvSpPr>
          <p:nvPr/>
        </p:nvSpPr>
        <p:spPr bwMode="auto">
          <a:xfrm>
            <a:off x="6400800" y="6296958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Foraminifera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872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9" name="Picture 3" descr="107-Fusulin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2" y="1115092"/>
            <a:ext cx="4905375" cy="520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Foraminifera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Fusilinids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9023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3" name="Picture 3" descr="108-Nummul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12837"/>
            <a:ext cx="7620000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04" name="Text Box 4"/>
          <p:cNvSpPr txBox="1">
            <a:spLocks noChangeArrowheads="1"/>
          </p:cNvSpPr>
          <p:nvPr/>
        </p:nvSpPr>
        <p:spPr bwMode="auto">
          <a:xfrm>
            <a:off x="6488877" y="6324600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Foraminifera -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Numulitids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3526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7" name="Picture 3" descr="108-Trilob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143000"/>
            <a:ext cx="5029200" cy="50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sz="3600" b="0" dirty="0" smtClean="0">
                <a:solidFill>
                  <a:schemeClr val="tx2"/>
                </a:solidFill>
              </a:rPr>
              <a:t>Arthropods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869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1" name="Picture 3" descr="109-Trilobite-H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154402"/>
            <a:ext cx="7696200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sz="3600" b="0" dirty="0" smtClean="0">
                <a:solidFill>
                  <a:schemeClr val="tx2"/>
                </a:solidFill>
              </a:rPr>
              <a:t>Arthropods - Trilobites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1706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5" name="Picture 3" descr="110-trilob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049049"/>
            <a:ext cx="7924800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sz="3600" b="0" dirty="0" smtClean="0">
                <a:solidFill>
                  <a:schemeClr val="tx2"/>
                </a:solidFill>
              </a:rPr>
              <a:t>Arthropods - Trilobites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5286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9" name="Picture 3" descr="111-Trilob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07" y="1111368"/>
            <a:ext cx="7904762" cy="518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sz="3600" b="0" dirty="0" smtClean="0">
                <a:solidFill>
                  <a:schemeClr val="tx2"/>
                </a:solidFill>
              </a:rPr>
              <a:t>Arthropods - Trilobites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9135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9631" y="152400"/>
            <a:ext cx="8839200" cy="8382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CO</a:t>
            </a:r>
            <a:r>
              <a:rPr lang="en-US" altLang="en-US" sz="3600" baseline="-25000" dirty="0"/>
              <a:t>2</a:t>
            </a:r>
            <a:r>
              <a:rPr lang="en-US" altLang="en-US" sz="3600" dirty="0"/>
              <a:t> - Temperature &amp; Pressure Effect!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1746738"/>
            <a:ext cx="8534400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High temperatures, low pressure &amp; breaking waves favor carbonate precipitation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CO</a:t>
            </a:r>
            <a:r>
              <a:rPr lang="en-US" altLang="en-US" baseline="-25000" dirty="0"/>
              <a:t>2</a:t>
            </a:r>
            <a:r>
              <a:rPr lang="en-US" altLang="en-US" dirty="0"/>
              <a:t> + 3H</a:t>
            </a:r>
            <a:r>
              <a:rPr lang="en-US" altLang="en-US" baseline="-25000" dirty="0"/>
              <a:t>2</a:t>
            </a:r>
            <a:r>
              <a:rPr lang="en-US" altLang="en-US" dirty="0"/>
              <a:t>O = HCO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-1</a:t>
            </a:r>
            <a:r>
              <a:rPr lang="en-US" altLang="en-US" dirty="0"/>
              <a:t> + H</a:t>
            </a:r>
            <a:r>
              <a:rPr lang="en-US" altLang="en-US" baseline="-25000" dirty="0"/>
              <a:t>3</a:t>
            </a:r>
            <a:r>
              <a:rPr lang="en-US" altLang="en-US" dirty="0"/>
              <a:t>O</a:t>
            </a:r>
            <a:r>
              <a:rPr lang="en-US" altLang="en-US" baseline="30000" dirty="0"/>
              <a:t>+1</a:t>
            </a:r>
            <a:r>
              <a:rPr lang="en-US" altLang="en-US" dirty="0"/>
              <a:t> + H</a:t>
            </a:r>
            <a:r>
              <a:rPr lang="en-US" altLang="en-US" baseline="-25000" dirty="0"/>
              <a:t>2</a:t>
            </a:r>
            <a:r>
              <a:rPr lang="en-US" altLang="en-US" dirty="0"/>
              <a:t>O = 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-2</a:t>
            </a:r>
            <a:r>
              <a:rPr lang="en-US" altLang="en-US" dirty="0"/>
              <a:t> + 2H</a:t>
            </a:r>
            <a:r>
              <a:rPr lang="en-US" altLang="en-US" baseline="-25000" dirty="0"/>
              <a:t>3</a:t>
            </a:r>
            <a:r>
              <a:rPr lang="en-US" altLang="en-US" dirty="0"/>
              <a:t>O</a:t>
            </a:r>
            <a:r>
              <a:rPr lang="en-US" altLang="en-US" baseline="30000" dirty="0"/>
              <a:t>+1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Carbon dioxide solubility decreases in shallow water and with rising in temperature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At lower pressure CO</a:t>
            </a:r>
            <a:r>
              <a:rPr lang="en-US" altLang="en-US" baseline="-25000" dirty="0"/>
              <a:t>2</a:t>
            </a:r>
            <a:r>
              <a:rPr lang="en-US" altLang="en-US" dirty="0"/>
              <a:t> is released &amp; at higher pressures dissolves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-1</a:t>
            </a:r>
            <a:r>
              <a:rPr lang="en-US" altLang="en-US" dirty="0"/>
              <a:t> and 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-2</a:t>
            </a:r>
            <a:r>
              <a:rPr lang="en-US" altLang="en-US" dirty="0"/>
              <a:t> are less stable at lower pressures but more stable at higher pressures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HCO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-1</a:t>
            </a:r>
            <a:r>
              <a:rPr lang="en-US" altLang="en-US" dirty="0"/>
              <a:t> and 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-2</a:t>
            </a:r>
            <a:r>
              <a:rPr lang="en-US" altLang="en-US" dirty="0"/>
              <a:t> have lower concentration in warm waters but higher concentrations in colder waters</a:t>
            </a:r>
          </a:p>
        </p:txBody>
      </p:sp>
    </p:spTree>
    <p:extLst>
      <p:ext uri="{BB962C8B-B14F-4D97-AF65-F5344CB8AC3E}">
        <p14:creationId xmlns:p14="http://schemas.microsoft.com/office/powerpoint/2010/main" val="350196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3" name="Picture 3" descr="112-Trilob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1143001"/>
            <a:ext cx="4857750" cy="515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sz="3600" b="0" dirty="0" smtClean="0">
                <a:solidFill>
                  <a:schemeClr val="tx2"/>
                </a:solidFill>
              </a:rPr>
              <a:t>Arthropods - Trilobites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7512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7" name="Picture 3" descr="113-Trilobite-&amp;-Pecyp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2" y="1219200"/>
            <a:ext cx="4714875" cy="49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latin typeface="+mj-lt"/>
              </a:rPr>
              <a:t>Skeletal Grains – </a:t>
            </a:r>
            <a:r>
              <a:rPr lang="en-US" sz="3600" b="0" dirty="0" smtClean="0"/>
              <a:t>Arthropods - Trilobites</a:t>
            </a:r>
            <a:endParaRPr lang="en-US" altLang="en-US" sz="36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7144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1" name="Picture 3" descr="114-Ostracodes-&amp;-Calci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228153"/>
            <a:ext cx="7648575" cy="50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sz="3600" b="0" dirty="0" smtClean="0">
                <a:solidFill>
                  <a:schemeClr val="tx2"/>
                </a:solidFill>
              </a:rPr>
              <a:t>Arthropods - </a:t>
            </a:r>
            <a:r>
              <a:rPr lang="en-US" sz="3600" b="0" dirty="0" err="1" smtClean="0">
                <a:solidFill>
                  <a:schemeClr val="tx2"/>
                </a:solidFill>
              </a:rPr>
              <a:t>Ostracods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6655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5" name="Picture 3" descr="115-ostrac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1"/>
            <a:ext cx="78867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67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</a:t>
            </a:r>
            <a:r>
              <a:rPr lang="en-US" sz="3600" b="0" dirty="0" smtClean="0">
                <a:solidFill>
                  <a:schemeClr val="tx2"/>
                </a:solidFill>
              </a:rPr>
              <a:t>Arthropods - </a:t>
            </a:r>
            <a:r>
              <a:rPr lang="en-US" sz="3600" b="0" dirty="0" err="1" smtClean="0">
                <a:solidFill>
                  <a:schemeClr val="tx2"/>
                </a:solidFill>
              </a:rPr>
              <a:t>Ostracods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5983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76200"/>
            <a:ext cx="9296400" cy="900545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Carbonate </a:t>
            </a:r>
            <a:r>
              <a:rPr lang="en-US" altLang="en-US" sz="3600" dirty="0" smtClean="0"/>
              <a:t>Bio-</a:t>
            </a:r>
            <a:r>
              <a:rPr lang="en-US" altLang="en-US" sz="3600" dirty="0" err="1" smtClean="0"/>
              <a:t>Physico</a:t>
            </a:r>
            <a:r>
              <a:rPr lang="en-US" altLang="en-US" sz="3600" dirty="0" smtClean="0"/>
              <a:t>-Chemical </a:t>
            </a:r>
            <a:r>
              <a:rPr lang="en-US" altLang="en-US" sz="3600" dirty="0"/>
              <a:t>Grains</a:t>
            </a: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1200"/>
            <a:ext cx="7848600" cy="3657600"/>
          </a:xfrm>
        </p:spPr>
        <p:txBody>
          <a:bodyPr/>
          <a:lstStyle/>
          <a:p>
            <a:r>
              <a:rPr lang="en-US" altLang="en-US" dirty="0" err="1"/>
              <a:t>Ooids</a:t>
            </a:r>
            <a:endParaRPr lang="en-US" altLang="en-US" dirty="0"/>
          </a:p>
          <a:p>
            <a:r>
              <a:rPr lang="en-US" altLang="en-US" dirty="0" err="1"/>
              <a:t>Grapestones</a:t>
            </a:r>
            <a:r>
              <a:rPr lang="en-US" altLang="en-US" dirty="0"/>
              <a:t> and other </a:t>
            </a:r>
            <a:r>
              <a:rPr lang="en-US" altLang="en-US" dirty="0" err="1"/>
              <a:t>intraclasts</a:t>
            </a:r>
            <a:endParaRPr lang="en-US" altLang="en-US" dirty="0"/>
          </a:p>
          <a:p>
            <a:r>
              <a:rPr lang="en-US" altLang="en-US" dirty="0"/>
              <a:t>Pellets</a:t>
            </a:r>
          </a:p>
          <a:p>
            <a:r>
              <a:rPr lang="en-US" altLang="en-US" dirty="0" err="1"/>
              <a:t>Pisolites</a:t>
            </a:r>
            <a:r>
              <a:rPr lang="en-US" altLang="en-US" dirty="0"/>
              <a:t> and </a:t>
            </a:r>
            <a:r>
              <a:rPr lang="en-US" altLang="en-US" dirty="0" err="1"/>
              <a:t>Oncolites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686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3" name="Picture 3" descr="117-Cem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09675"/>
            <a:ext cx="762000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Carbonate Bio-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Physico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-Chemical Grains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75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p1s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" b="2718"/>
          <a:stretch/>
        </p:blipFill>
        <p:spPr bwMode="auto">
          <a:xfrm>
            <a:off x="1447800" y="1066800"/>
            <a:ext cx="7086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Carbonate Bio-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Physico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-Chemical Grains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5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9" name="Picture 3" descr="116-Grai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1449" r="-92" b="2941"/>
          <a:stretch/>
        </p:blipFill>
        <p:spPr bwMode="auto">
          <a:xfrm>
            <a:off x="997648" y="1219200"/>
            <a:ext cx="768210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Carbonate Bio-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Physico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-Chemical Grains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420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610" name="Picture 2" descr="017-Halat-al-Bahar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56" y="1105661"/>
            <a:ext cx="525780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228600"/>
            <a:ext cx="6222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Halat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Al </a:t>
            </a:r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Baraini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– </a:t>
            </a:r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Ooid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Ebb Delta</a:t>
            </a:r>
          </a:p>
        </p:txBody>
      </p:sp>
    </p:spTree>
    <p:extLst>
      <p:ext uri="{BB962C8B-B14F-4D97-AF65-F5344CB8AC3E}">
        <p14:creationId xmlns:p14="http://schemas.microsoft.com/office/powerpoint/2010/main" val="935473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6019" name="Picture 3" descr="Ooid-Shoal-Block-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81" y="1045845"/>
            <a:ext cx="6881813" cy="527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228600"/>
            <a:ext cx="6222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Halat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Al </a:t>
            </a:r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Baraini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– </a:t>
            </a:r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Ooid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Ebb Delta</a:t>
            </a:r>
          </a:p>
        </p:txBody>
      </p:sp>
    </p:spTree>
    <p:extLst>
      <p:ext uri="{BB962C8B-B14F-4D97-AF65-F5344CB8AC3E}">
        <p14:creationId xmlns:p14="http://schemas.microsoft.com/office/powerpoint/2010/main" val="14029172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54" y="205154"/>
            <a:ext cx="8839200" cy="762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Calcium Carbonate - </a:t>
            </a:r>
            <a:r>
              <a:rPr lang="en-US" altLang="en-US" sz="3600" dirty="0" smtClean="0"/>
              <a:t>Solubility </a:t>
            </a:r>
            <a:endParaRPr lang="en-US" altLang="en-US" sz="3600" dirty="0"/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6862" y="1066800"/>
            <a:ext cx="9296400" cy="5257800"/>
          </a:xfrm>
        </p:spPr>
        <p:txBody>
          <a:bodyPr>
            <a:normAutofit/>
          </a:bodyPr>
          <a:lstStyle/>
          <a:p>
            <a:r>
              <a:rPr lang="en-US" altLang="en-US" dirty="0"/>
              <a:t>Note calcium carbonate dissociation: CaCO</a:t>
            </a:r>
            <a:r>
              <a:rPr lang="en-US" altLang="en-US" baseline="-25000" dirty="0"/>
              <a:t>3</a:t>
            </a:r>
            <a:r>
              <a:rPr lang="en-US" altLang="en-US" dirty="0"/>
              <a:t>= Ca</a:t>
            </a:r>
            <a:r>
              <a:rPr lang="en-US" altLang="en-US" baseline="30000" dirty="0"/>
              <a:t>+2 </a:t>
            </a:r>
            <a:r>
              <a:rPr lang="en-US" altLang="en-US" dirty="0"/>
              <a:t>+ 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-2</a:t>
            </a:r>
            <a:r>
              <a:rPr lang="en-US" altLang="en-US" dirty="0"/>
              <a:t> </a:t>
            </a:r>
            <a:endParaRPr lang="en-US" altLang="en-US" baseline="30000" dirty="0"/>
          </a:p>
          <a:p>
            <a:r>
              <a:rPr lang="en-US" altLang="en-US" dirty="0"/>
              <a:t>CaCO</a:t>
            </a:r>
            <a:r>
              <a:rPr lang="en-US" altLang="en-US" baseline="-25000" dirty="0"/>
              <a:t>3</a:t>
            </a:r>
            <a:r>
              <a:rPr lang="en-US" altLang="en-US" dirty="0"/>
              <a:t> is less soluble in warm waters than cool waters</a:t>
            </a:r>
          </a:p>
          <a:p>
            <a:r>
              <a:rPr lang="en-US" altLang="en-US" dirty="0"/>
              <a:t>CaCO</a:t>
            </a:r>
            <a:r>
              <a:rPr lang="en-US" altLang="en-US" baseline="-25000" dirty="0"/>
              <a:t>3</a:t>
            </a:r>
            <a:r>
              <a:rPr lang="en-US" altLang="en-US" dirty="0"/>
              <a:t> precipitates in warm shallow waters but increasingly soluble at depth in colder waters</a:t>
            </a:r>
          </a:p>
          <a:p>
            <a:r>
              <a:rPr lang="en-US" altLang="en-US" dirty="0"/>
              <a:t>CO</a:t>
            </a:r>
            <a:r>
              <a:rPr lang="en-US" altLang="en-US" baseline="-25000" dirty="0"/>
              <a:t>2</a:t>
            </a:r>
            <a:r>
              <a:rPr lang="en-US" altLang="en-US" dirty="0"/>
              <a:t> in solution buffers concentration of carbonate ion (CO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-2</a:t>
            </a:r>
            <a:r>
              <a:rPr lang="en-US" altLang="en-US" dirty="0"/>
              <a:t>) </a:t>
            </a:r>
          </a:p>
          <a:p>
            <a:r>
              <a:rPr lang="en-US" altLang="en-US" dirty="0"/>
              <a:t>Increasing pressure elevates concentrations of HCO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-1</a:t>
            </a:r>
            <a:r>
              <a:rPr lang="en-US" altLang="en-US" dirty="0"/>
              <a:t> &amp; CO</a:t>
            </a:r>
            <a:r>
              <a:rPr lang="en-US" altLang="en-US" baseline="-25000" dirty="0"/>
              <a:t>3</a:t>
            </a:r>
            <a:r>
              <a:rPr lang="en-US" altLang="en-US" baseline="30000" dirty="0"/>
              <a:t>-2</a:t>
            </a:r>
            <a:r>
              <a:rPr lang="en-US" altLang="en-US" dirty="0"/>
              <a:t> (products of solubility reaction) in sea water</a:t>
            </a:r>
          </a:p>
          <a:p>
            <a:r>
              <a:rPr lang="en-US" altLang="en-US" dirty="0"/>
              <a:t>CaCO</a:t>
            </a:r>
            <a:r>
              <a:rPr lang="en-US" altLang="en-US" baseline="-25000" dirty="0"/>
              <a:t>3</a:t>
            </a:r>
            <a:r>
              <a:rPr lang="en-US" altLang="en-US" dirty="0"/>
              <a:t> more soluble at higher pressures &amp; with decreasing temperature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07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658" name="Picture 2" descr="019-Halat-Al-Bahr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076833"/>
            <a:ext cx="7518400" cy="500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228600"/>
            <a:ext cx="6222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Halat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Al </a:t>
            </a:r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Baraini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– </a:t>
            </a:r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Ooid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Ebb Delta</a:t>
            </a:r>
          </a:p>
        </p:txBody>
      </p:sp>
    </p:spTree>
    <p:extLst>
      <p:ext uri="{BB962C8B-B14F-4D97-AF65-F5344CB8AC3E}">
        <p14:creationId xmlns:p14="http://schemas.microsoft.com/office/powerpoint/2010/main" val="4190472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2" name="Picture 2" descr="020-Megaripples-off-Halat-al-Bahr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092835"/>
            <a:ext cx="7823200" cy="52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228600"/>
            <a:ext cx="62229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Halat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Al </a:t>
            </a:r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Baraini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– </a:t>
            </a:r>
            <a:r>
              <a:rPr lang="en-US" sz="3200" b="0" dirty="0" err="1">
                <a:solidFill>
                  <a:schemeClr val="tx2"/>
                </a:solidFill>
                <a:latin typeface="+mn-lt"/>
              </a:rPr>
              <a:t>Ooid</a:t>
            </a:r>
            <a:r>
              <a:rPr lang="en-US" sz="3200" b="0" dirty="0">
                <a:solidFill>
                  <a:schemeClr val="tx2"/>
                </a:solidFill>
                <a:latin typeface="+mn-lt"/>
              </a:rPr>
              <a:t> Ebb Delta</a:t>
            </a:r>
          </a:p>
        </p:txBody>
      </p:sp>
    </p:spTree>
    <p:extLst>
      <p:ext uri="{BB962C8B-B14F-4D97-AF65-F5344CB8AC3E}">
        <p14:creationId xmlns:p14="http://schemas.microsoft.com/office/powerpoint/2010/main" val="17389532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706" name="Picture 2" descr="o-04-X-10x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099669"/>
            <a:ext cx="6953250" cy="52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228600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dirty="0" err="1" smtClean="0">
                <a:solidFill>
                  <a:schemeClr val="tx2"/>
                </a:solidFill>
                <a:latin typeface="+mn-lt"/>
              </a:rPr>
              <a:t>Ooids</a:t>
            </a:r>
            <a:endParaRPr lang="en-US" sz="3200" b="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95561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7" name="Picture 3" descr="118-Ooid-Fa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48" y="1066801"/>
            <a:ext cx="3896201" cy="519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35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1" name="Picture 3" descr="119-Ooid-Xsta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/>
          <a:stretch/>
        </p:blipFill>
        <p:spPr bwMode="auto">
          <a:xfrm>
            <a:off x="1878807" y="1219200"/>
            <a:ext cx="5762625" cy="49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88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5" name="Picture 3" descr="120-Ooid-Siz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" b="2294"/>
          <a:stretch/>
        </p:blipFill>
        <p:spPr bwMode="auto">
          <a:xfrm>
            <a:off x="1181100" y="1066800"/>
            <a:ext cx="7391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74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 descr="121-Concentric-O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3473"/>
            <a:ext cx="7429500" cy="491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18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3" name="Picture 3" descr="122-Bahamian-O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1"/>
            <a:ext cx="8229600" cy="55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Aragonite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98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7" name="Picture 3" descr="123-Bahamian-Ooi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0"/>
          <a:stretch/>
        </p:blipFill>
        <p:spPr bwMode="auto">
          <a:xfrm>
            <a:off x="838200" y="1371600"/>
            <a:ext cx="8305800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Aragonite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 of Bahamian Margin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34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1" name="Picture 3" descr="124-oids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8001000" cy="51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Aragonite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 of Bahamian Margin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38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877" y="76200"/>
            <a:ext cx="8763000" cy="9144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Controls on Carbonate Accumulation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371600"/>
            <a:ext cx="8458200" cy="4343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/>
              <a:t>Temperature (climate) -</a:t>
            </a:r>
            <a:r>
              <a:rPr lang="en-US" altLang="en-US" i="1"/>
              <a:t>Tropics &amp; temperate regions favor carbonate production: true of ancient too!</a:t>
            </a:r>
          </a:p>
          <a:p>
            <a:pPr>
              <a:lnSpc>
                <a:spcPct val="90000"/>
              </a:lnSpc>
            </a:pPr>
            <a:r>
              <a:rPr lang="en-US" altLang="en-US"/>
              <a:t>Light – </a:t>
            </a:r>
            <a:r>
              <a:rPr lang="en-US" altLang="en-US" i="1"/>
              <a:t>Photosynthesis drives carbonate production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Pressure – </a:t>
            </a:r>
            <a:r>
              <a:rPr lang="en-US" altLang="en-US" i="1"/>
              <a:t>“CCD” dissolution increases with depth</a:t>
            </a:r>
          </a:p>
          <a:p>
            <a:pPr>
              <a:lnSpc>
                <a:spcPct val="90000"/>
              </a:lnSpc>
            </a:pPr>
            <a:r>
              <a:rPr lang="en-US" altLang="en-US"/>
              <a:t>Agitation of waves  - </a:t>
            </a:r>
            <a:r>
              <a:rPr lang="en-US" altLang="en-US" i="1"/>
              <a:t>Oxygen source &amp; remove CO</a:t>
            </a:r>
            <a:r>
              <a:rPr lang="en-US" altLang="en-US" i="1" baseline="-25000"/>
              <a:t>2</a:t>
            </a:r>
            <a:endParaRPr lang="en-US" altLang="en-US" i="1"/>
          </a:p>
          <a:p>
            <a:pPr>
              <a:lnSpc>
                <a:spcPct val="90000"/>
              </a:lnSpc>
            </a:pPr>
            <a:r>
              <a:rPr lang="en-US" altLang="en-US"/>
              <a:t>Organic activity - </a:t>
            </a:r>
            <a:r>
              <a:rPr lang="en-US" altLang="en-US" i="1"/>
              <a:t>CaCO</a:t>
            </a:r>
            <a:r>
              <a:rPr lang="en-US" altLang="en-US" i="1" baseline="-25000"/>
              <a:t>3</a:t>
            </a:r>
            <a:r>
              <a:rPr lang="en-US" altLang="en-US" i="1"/>
              <a:t> factories nutrient deserts</a:t>
            </a:r>
          </a:p>
          <a:p>
            <a:pPr>
              <a:lnSpc>
                <a:spcPct val="90000"/>
              </a:lnSpc>
            </a:pPr>
            <a:r>
              <a:rPr lang="en-US" altLang="en-US"/>
              <a:t>Sea Level – </a:t>
            </a:r>
            <a:r>
              <a:rPr lang="en-US" altLang="en-US" i="1"/>
              <a:t>Yield high at SL that constantly changes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Sediment masking -  </a:t>
            </a:r>
            <a:r>
              <a:rPr lang="en-US" altLang="en-US" i="1"/>
              <a:t>Fallacious</a:t>
            </a:r>
            <a:r>
              <a:rPr lang="en-US" altLang="en-US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0054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5" name="Picture 3" descr="125-Ooid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7" y="1235076"/>
            <a:ext cx="4810125" cy="506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Aragonite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 of Bahamian Margin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35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9" name="Picture 3" descr="126-Ooids-BahamasXnic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124521"/>
            <a:ext cx="7715250" cy="52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61" name="Text Box 5"/>
          <p:cNvSpPr txBox="1">
            <a:spLocks noChangeArrowheads="1"/>
          </p:cNvSpPr>
          <p:nvPr/>
        </p:nvSpPr>
        <p:spPr bwMode="auto">
          <a:xfrm>
            <a:off x="6477000" y="6248400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Aragonite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 of Bahamian Margin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87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3" name="Picture 3" descr="127-Micritized-O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1107757"/>
            <a:ext cx="4667250" cy="49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Aragonite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Grains of Bahamian </a:t>
            </a:r>
            <a:r>
              <a:rPr kumimoji="0" lang="en-US" altLang="en-US" sz="3600" dirty="0" smtClean="0"/>
              <a:t>Margin</a:t>
            </a:r>
            <a:endParaRPr kumimoji="0"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93926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7" name="Picture 3" descr="128-GSLake-Oid-Xnic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143000"/>
            <a:ext cx="4143375" cy="535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Calcite &amp; Aragonite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Ooids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of Great Salt Lake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37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1" name="Picture 3" descr="129-CarbonateParticles06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3"/>
          <a:stretch/>
        </p:blipFill>
        <p:spPr bwMode="auto">
          <a:xfrm>
            <a:off x="838200" y="1295400"/>
            <a:ext cx="8001000" cy="502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Quiet Water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09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5" name="Picture 3" descr="130-Radial-OidGS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30288"/>
            <a:ext cx="8001000" cy="529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7510104" y="6324600"/>
            <a:ext cx="14814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Calcite &amp; Aragonite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Ooids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of Great Salt Lake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85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9" name="Picture 3" descr="131-Ooids-Austra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09676"/>
            <a:ext cx="7924800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167071" y="191869"/>
            <a:ext cx="84435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3600" b="0" dirty="0" err="1">
                <a:latin typeface="+mj-lt"/>
              </a:rPr>
              <a:t>Calcitic</a:t>
            </a:r>
            <a:r>
              <a:rPr lang="en-US" altLang="en-US" sz="3600" b="0" dirty="0">
                <a:latin typeface="+mj-lt"/>
              </a:rPr>
              <a:t> </a:t>
            </a:r>
            <a:r>
              <a:rPr lang="en-US" altLang="en-US" sz="3600" b="0" dirty="0" err="1">
                <a:latin typeface="+mj-lt"/>
              </a:rPr>
              <a:t>Ooids</a:t>
            </a:r>
            <a:r>
              <a:rPr lang="en-US" altLang="en-US" sz="3600" b="0" dirty="0">
                <a:latin typeface="+mj-lt"/>
              </a:rPr>
              <a:t> – Carboniferous  Australia</a:t>
            </a:r>
          </a:p>
        </p:txBody>
      </p:sp>
    </p:spTree>
    <p:extLst>
      <p:ext uri="{BB962C8B-B14F-4D97-AF65-F5344CB8AC3E}">
        <p14:creationId xmlns:p14="http://schemas.microsoft.com/office/powerpoint/2010/main" val="4232280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3" name="Picture 3" descr="132-O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93764"/>
            <a:ext cx="8229600" cy="550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228600"/>
            <a:ext cx="9296400" cy="74814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Aragonite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Pseudo-morphed in Ordovician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29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7" name="Picture 3" descr="133-O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18" y="1087945"/>
            <a:ext cx="7700963" cy="523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Calcitic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76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1" name="Picture 3" descr="134-O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271968"/>
            <a:ext cx="6000750" cy="50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Radial Calcite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402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2" descr="Carbonate-Fac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/>
          <a:stretch/>
        </p:blipFill>
        <p:spPr bwMode="auto">
          <a:xfrm>
            <a:off x="533400" y="1752600"/>
            <a:ext cx="88392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93431" y="322384"/>
            <a:ext cx="9525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4000" dirty="0" smtClean="0"/>
              <a:t>Principle Belts of Carbonate Accumulation</a:t>
            </a:r>
            <a:endParaRPr kumimoji="0" lang="en-US" sz="4000" dirty="0"/>
          </a:p>
        </p:txBody>
      </p:sp>
    </p:spTree>
    <p:extLst>
      <p:ext uri="{BB962C8B-B14F-4D97-AF65-F5344CB8AC3E}">
        <p14:creationId xmlns:p14="http://schemas.microsoft.com/office/powerpoint/2010/main" val="2341214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5" name="Picture 3" descr="135-Ooid-Australia=Pl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7" y="1187386"/>
            <a:ext cx="4810125" cy="51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Radial Calcite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61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9" name="Picture 3" descr="136-Ooid-Australia-X-Nic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143000"/>
            <a:ext cx="4953000" cy="52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Radial Calcite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90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3" name="Picture 3" descr="137-Ooid-Dor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064003"/>
            <a:ext cx="4972050" cy="529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Radial Calcite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195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7" name="Picture 3" descr="138-Ooid-Tiassic-Italy-Pl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2" y="1075849"/>
            <a:ext cx="4905375" cy="52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Radial Calcite </a:t>
            </a:r>
            <a:r>
              <a:rPr kumimoji="0" lang="en-US" altLang="en-US" sz="3600" dirty="0" err="1" smtClean="0">
                <a:solidFill>
                  <a:schemeClr val="tx2"/>
                </a:solidFill>
              </a:rPr>
              <a:t>Ooids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84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1" name="Picture 3" descr="139-Intracl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5538"/>
            <a:ext cx="8077200" cy="51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Grapestone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Formation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984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5" name="Picture 3" descr="140-Botryoidal-CarbonateParticles0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08913"/>
            <a:ext cx="6076950" cy="5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Grapestone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Formation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55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9" name="Picture 3" descr="141-Grapest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143000"/>
            <a:ext cx="47625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Grapestones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from Bahamas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67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3" name="Picture 3" descr="142-Grapestone-Fa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33488"/>
            <a:ext cx="7620000" cy="50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Grapestones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Forming in Bahamas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39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7" name="Picture 3" descr="143-Grapest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1"/>
            <a:ext cx="8001000" cy="52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269" name="Text Box 5"/>
          <p:cNvSpPr txBox="1">
            <a:spLocks noChangeArrowheads="1"/>
          </p:cNvSpPr>
          <p:nvPr/>
        </p:nvSpPr>
        <p:spPr bwMode="auto">
          <a:xfrm>
            <a:off x="6565077" y="6349137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Grapestones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and Botryoidal Grains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7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1" name="Picture 3" descr="144-MUD-fla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1123950"/>
            <a:ext cx="54483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Intraclast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Formation on Tidal Flats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38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This talk provides a </a:t>
            </a:r>
            <a:r>
              <a:rPr lang="en-US" dirty="0"/>
              <a:t>background into the origin and character of carbonates sedimentary </a:t>
            </a:r>
            <a:r>
              <a:rPr lang="en-US" dirty="0" smtClean="0"/>
              <a:t>particles to:</a:t>
            </a:r>
          </a:p>
          <a:p>
            <a:r>
              <a:rPr lang="en-US" dirty="0" smtClean="0"/>
              <a:t>Students</a:t>
            </a:r>
          </a:p>
          <a:p>
            <a:r>
              <a:rPr lang="en-US" dirty="0" smtClean="0"/>
              <a:t>Exploration </a:t>
            </a:r>
            <a:r>
              <a:rPr lang="en-US" dirty="0"/>
              <a:t>geologists</a:t>
            </a:r>
            <a:endParaRPr lang="en-US" dirty="0" smtClean="0"/>
          </a:p>
          <a:p>
            <a:r>
              <a:rPr lang="en-US" dirty="0" smtClean="0"/>
              <a:t>Production geologists</a:t>
            </a:r>
          </a:p>
        </p:txBody>
      </p:sp>
    </p:spTree>
    <p:extLst>
      <p:ext uri="{BB962C8B-B14F-4D97-AF65-F5344CB8AC3E}">
        <p14:creationId xmlns:p14="http://schemas.microsoft.com/office/powerpoint/2010/main" val="31912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arbonate-Fac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585788" y="1066800"/>
            <a:ext cx="85344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219200" y="2819400"/>
            <a:ext cx="1981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RESTRICTED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390900" y="2832424"/>
            <a:ext cx="2133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OPEN MARINE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5715000" y="4343400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SLOPE</a:t>
            </a: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 rot="2774653">
            <a:off x="2821834" y="3123155"/>
            <a:ext cx="914400" cy="990600"/>
          </a:xfrm>
          <a:custGeom>
            <a:avLst/>
            <a:gdLst>
              <a:gd name="G0" fmla="+- 9257 0 0"/>
              <a:gd name="G1" fmla="+- 18514 0 0"/>
              <a:gd name="G2" fmla="+- 6171 0 0"/>
              <a:gd name="G3" fmla="*/ 9257 1 2"/>
              <a:gd name="G4" fmla="+- G3 10800 0"/>
              <a:gd name="G5" fmla="+- 21600 9257 18514"/>
              <a:gd name="G6" fmla="+- 18514 6171 0"/>
              <a:gd name="G7" fmla="*/ G6 1 2"/>
              <a:gd name="G8" fmla="*/ 18514 2 1"/>
              <a:gd name="G9" fmla="+- G8 0 21600"/>
              <a:gd name="G10" fmla="+- G5 0 G4"/>
              <a:gd name="G11" fmla="+- 9257 0 G4"/>
              <a:gd name="G12" fmla="*/ G2 G10 G11"/>
              <a:gd name="T0" fmla="*/ 15429 w 21600"/>
              <a:gd name="T1" fmla="*/ 0 h 21600"/>
              <a:gd name="T2" fmla="*/ 9257 w 21600"/>
              <a:gd name="T3" fmla="*/ 6171 h 21600"/>
              <a:gd name="T4" fmla="*/ 6171 w 21600"/>
              <a:gd name="T5" fmla="*/ 9257 h 21600"/>
              <a:gd name="T6" fmla="*/ 0 w 21600"/>
              <a:gd name="T7" fmla="*/ 15429 h 21600"/>
              <a:gd name="T8" fmla="*/ 6171 w 21600"/>
              <a:gd name="T9" fmla="*/ 21600 h 21600"/>
              <a:gd name="T10" fmla="*/ 12343 w 21600"/>
              <a:gd name="T11" fmla="*/ 18514 h 21600"/>
              <a:gd name="T12" fmla="*/ 18514 w 21600"/>
              <a:gd name="T13" fmla="*/ 12343 h 21600"/>
              <a:gd name="T14" fmla="*/ 21600 w 21600"/>
              <a:gd name="T15" fmla="*/ 6171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G12 w 21600"/>
              <a:gd name="T25" fmla="*/ G5 h 21600"/>
              <a:gd name="T26" fmla="*/ G1 w 21600"/>
              <a:gd name="T27" fmla="*/ G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733780" y="3823024"/>
            <a:ext cx="1219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SHELF</a:t>
            </a: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5338868" y="2195221"/>
            <a:ext cx="1219200" cy="762000"/>
          </a:xfrm>
          <a:prstGeom prst="downArrowCallout">
            <a:avLst>
              <a:gd name="adj1" fmla="val 40000"/>
              <a:gd name="adj2" fmla="val 40000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MARGIN</a:t>
            </a: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 rot="3217145">
            <a:off x="5829300" y="4076700"/>
            <a:ext cx="2819400" cy="457200"/>
          </a:xfrm>
          <a:prstGeom prst="leftRightArrow">
            <a:avLst>
              <a:gd name="adj1" fmla="val 50000"/>
              <a:gd name="adj2" fmla="val 12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6558068" y="5690268"/>
            <a:ext cx="2286000" cy="533400"/>
          </a:xfrm>
          <a:prstGeom prst="rightArrowCallout">
            <a:avLst>
              <a:gd name="adj1" fmla="val 25000"/>
              <a:gd name="adj2" fmla="val 25000"/>
              <a:gd name="adj3" fmla="val 7142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BASIN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93431" y="322384"/>
            <a:ext cx="9525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4000" dirty="0" smtClean="0"/>
              <a:t>Principle Belts of Carbonate Accumulation</a:t>
            </a:r>
            <a:endParaRPr kumimoji="0" lang="en-US" sz="4000" dirty="0"/>
          </a:p>
        </p:txBody>
      </p:sp>
    </p:spTree>
    <p:extLst>
      <p:ext uri="{BB962C8B-B14F-4D97-AF65-F5344CB8AC3E}">
        <p14:creationId xmlns:p14="http://schemas.microsoft.com/office/powerpoint/2010/main" val="356455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6" grpId="0" animBg="1"/>
      <p:bldP spid="30728" grpId="0" animBg="1"/>
      <p:bldP spid="30730" grpId="0" animBg="1"/>
      <p:bldP spid="30723" grpId="0" animBg="1"/>
      <p:bldP spid="30731" grpId="0" animBg="1"/>
      <p:bldP spid="30733" grpId="0" animBg="1"/>
      <p:bldP spid="30734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5" name="Picture 3" descr="145-Mudfla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71550"/>
            <a:ext cx="8001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8953500" cy="7481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Intraclast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Formation Tidal Flats - Bahamas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5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9" name="Picture 3" descr="146-Mud-Chi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76350"/>
            <a:ext cx="4250627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340" name="Rectangle 4"/>
          <p:cNvSpPr>
            <a:spLocks noChangeArrowheads="1"/>
          </p:cNvSpPr>
          <p:nvPr/>
        </p:nvSpPr>
        <p:spPr bwMode="auto">
          <a:xfrm>
            <a:off x="838200" y="1596241"/>
            <a:ext cx="204414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800" b="0" dirty="0" err="1">
                <a:solidFill>
                  <a:schemeClr val="tx2"/>
                </a:solidFill>
                <a:latin typeface="+mn-lt"/>
              </a:rPr>
              <a:t>Intraclasts</a:t>
            </a:r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–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Mud Flakes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-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Permian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West Texas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-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Dark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Canyon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Intraclast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Formation on Tidal Flats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35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3" name="Picture 3" descr="147-Fla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82" y="1129376"/>
            <a:ext cx="4580636" cy="522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Intraclast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Formation on Tidal Flats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0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7" name="Picture 3" descr="148-Grapest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195" y="1065530"/>
            <a:ext cx="4525010" cy="503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Grapestone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 Formation on Shoals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50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11" name="Picture 3" descr="140-Extracla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19200"/>
            <a:ext cx="4750594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Extraclast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Formation on Subaerial Surface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54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5" name="Picture 3" descr="141-Extracl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113663"/>
            <a:ext cx="7258050" cy="493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Extraclasts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92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9" name="Picture 3" descr="142-Extraclst-facor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37094"/>
            <a:ext cx="4032504" cy="48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2964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Extraclast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Formation on Subaerial Surface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74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3" name="Picture 3" descr="144-Pell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14710"/>
            <a:ext cx="4655820" cy="493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6393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Pellet Formation in Shallow Protected Waters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81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7" name="Picture 3" descr="145-Pell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073086"/>
            <a:ext cx="7600950" cy="501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4800" y="228600"/>
            <a:ext cx="96393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Faecal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Pellets from Shallow Protected Waters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19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1" name="Picture 3" descr="146-pellets-Jurassic-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1166380"/>
            <a:ext cx="4762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500" y="228600"/>
            <a:ext cx="96393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Pellets from Shallow Protected Waters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15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0" name="Picture 2" descr="Carbonates-depth-Ginsb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55370"/>
            <a:ext cx="5181600" cy="50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66700" y="304800"/>
            <a:ext cx="9525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4000" dirty="0" smtClean="0"/>
              <a:t>Rates of Carbonate Accumulation &amp; Depth</a:t>
            </a:r>
            <a:endParaRPr kumimoji="0" lang="en-US" sz="4000" dirty="0"/>
          </a:p>
        </p:txBody>
      </p:sp>
    </p:spTree>
    <p:extLst>
      <p:ext uri="{BB962C8B-B14F-4D97-AF65-F5344CB8AC3E}">
        <p14:creationId xmlns:p14="http://schemas.microsoft.com/office/powerpoint/2010/main" val="2516790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5" name="Picture 3" descr="147-Micit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18" y="1079611"/>
            <a:ext cx="6862763" cy="500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6393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Peloids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from Shallow Protected Waters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76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9" name="Picture 3" descr="148-Micrit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071562"/>
            <a:ext cx="649605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" y="228600"/>
            <a:ext cx="96393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Peloids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from Shallow Protected Waters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730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3" name="Picture 3" descr="149-Micrit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47" y="1079087"/>
            <a:ext cx="7281862" cy="500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05" name="AutoShape 5"/>
          <p:cNvSpPr>
            <a:spLocks noChangeArrowheads="1"/>
          </p:cNvSpPr>
          <p:nvPr/>
        </p:nvSpPr>
        <p:spPr bwMode="auto">
          <a:xfrm rot="-4611162">
            <a:off x="5829300" y="4914900"/>
            <a:ext cx="1676400" cy="990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66700" y="303460"/>
            <a:ext cx="9639300" cy="74814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err="1" smtClean="0">
                <a:solidFill>
                  <a:schemeClr val="tx2"/>
                </a:solidFill>
              </a:rPr>
              <a:t>Peloids</a:t>
            </a:r>
            <a:r>
              <a:rPr kumimoji="0" lang="en-US" altLang="en-US" sz="3600" dirty="0" smtClean="0">
                <a:solidFill>
                  <a:schemeClr val="tx2"/>
                </a:solidFill>
              </a:rPr>
              <a:t> from Shallow Protected Waters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22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5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7" name="Picture 3" descr="150-Micritization-Fo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71" y="1150524"/>
            <a:ext cx="7386638" cy="486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628" name="Rectangle 4"/>
          <p:cNvSpPr>
            <a:spLocks noChangeArrowheads="1"/>
          </p:cNvSpPr>
          <p:nvPr/>
        </p:nvSpPr>
        <p:spPr bwMode="auto">
          <a:xfrm>
            <a:off x="268574" y="32479"/>
            <a:ext cx="81115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0" dirty="0" err="1" smtClean="0">
                <a:solidFill>
                  <a:schemeClr val="tx2"/>
                </a:solidFill>
                <a:latin typeface="+mj-lt"/>
              </a:rPr>
              <a:t>Peloid</a:t>
            </a:r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en-US" sz="4000" b="0" dirty="0">
                <a:solidFill>
                  <a:schemeClr val="tx2"/>
                </a:solidFill>
                <a:latin typeface="+mj-lt"/>
              </a:rPr>
              <a:t>Forming From Foraminifera</a:t>
            </a:r>
          </a:p>
        </p:txBody>
      </p:sp>
    </p:spTree>
    <p:extLst>
      <p:ext uri="{BB962C8B-B14F-4D97-AF65-F5344CB8AC3E}">
        <p14:creationId xmlns:p14="http://schemas.microsoft.com/office/powerpoint/2010/main" val="3054482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1" name="Picture 3" descr="151-Pell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87438"/>
            <a:ext cx="8001000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44326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0" dirty="0" err="1" smtClean="0">
                <a:solidFill>
                  <a:schemeClr val="tx2"/>
                </a:solidFill>
                <a:latin typeface="+mj-lt"/>
              </a:rPr>
              <a:t>Peloids</a:t>
            </a:r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 or Pellets?</a:t>
            </a:r>
            <a:endParaRPr lang="en-US" altLang="en-US" sz="40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3668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5" name="Picture 3" descr="152-Pell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6" y="1033939"/>
            <a:ext cx="5000625" cy="529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44326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0" dirty="0" err="1" smtClean="0">
                <a:solidFill>
                  <a:schemeClr val="tx2"/>
                </a:solidFill>
                <a:latin typeface="+mj-lt"/>
              </a:rPr>
              <a:t>Peloids</a:t>
            </a:r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 or Pellets?</a:t>
            </a:r>
            <a:endParaRPr lang="en-US" altLang="en-US" sz="40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5779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9" name="Picture 3" descr="153-PELOIDS_136_483A_c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231323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152400"/>
            <a:ext cx="44326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0" dirty="0" err="1" smtClean="0">
                <a:solidFill>
                  <a:schemeClr val="tx2"/>
                </a:solidFill>
                <a:latin typeface="+mj-lt"/>
              </a:rPr>
              <a:t>Peloids</a:t>
            </a:r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 or Pellets?</a:t>
            </a:r>
            <a:endParaRPr lang="en-US" altLang="en-US" sz="40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144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7" name="Picture 3" descr="154-StromatolitePell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1099150"/>
            <a:ext cx="4953000" cy="52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44326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0" dirty="0" err="1" smtClean="0">
                <a:solidFill>
                  <a:schemeClr val="tx2"/>
                </a:solidFill>
                <a:latin typeface="+mj-lt"/>
              </a:rPr>
              <a:t>Peloids</a:t>
            </a:r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 or Pellets?</a:t>
            </a:r>
            <a:endParaRPr lang="en-US" altLang="en-US" sz="40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63534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4" name="Picture 4" descr="155-Micritization-Pell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5817"/>
            <a:ext cx="7115302" cy="501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152400"/>
            <a:ext cx="44326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0" dirty="0" err="1" smtClean="0">
                <a:solidFill>
                  <a:schemeClr val="tx2"/>
                </a:solidFill>
                <a:latin typeface="+mj-lt"/>
              </a:rPr>
              <a:t>Peloids</a:t>
            </a:r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 or Pellets?</a:t>
            </a:r>
            <a:endParaRPr lang="en-US" altLang="en-US" sz="40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4920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1" name="Picture 3" descr="156-Coarse-Dolom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19200"/>
            <a:ext cx="47625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30314"/>
            <a:ext cx="60019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Coarse Dolomite Crystals</a:t>
            </a:r>
            <a:endParaRPr lang="en-US" altLang="en-US" sz="40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6547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CCD-e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90" y="1143002"/>
            <a:ext cx="4333875" cy="518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23827" y="228600"/>
            <a:ext cx="9525000" cy="5334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4000" dirty="0" err="1" smtClean="0"/>
              <a:t>Lysocline</a:t>
            </a:r>
            <a:r>
              <a:rPr kumimoji="0" lang="en-US" sz="4000" dirty="0" smtClean="0"/>
              <a:t> and CCD Controls</a:t>
            </a:r>
            <a:endParaRPr kumimoji="0" lang="en-US" sz="4000" dirty="0"/>
          </a:p>
        </p:txBody>
      </p:sp>
    </p:spTree>
    <p:extLst>
      <p:ext uri="{BB962C8B-B14F-4D97-AF65-F5344CB8AC3E}">
        <p14:creationId xmlns:p14="http://schemas.microsoft.com/office/powerpoint/2010/main" val="4214294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5" name="Picture 3" descr="157-Grapesonte&amp;Dolom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43001"/>
            <a:ext cx="4800600" cy="513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30314"/>
            <a:ext cx="6059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0" dirty="0" smtClean="0">
                <a:latin typeface="+mj-lt"/>
              </a:rPr>
              <a:t>Coarse Dolomite Rhombs</a:t>
            </a:r>
            <a:endParaRPr lang="en-US" altLang="en-US" sz="4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3037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9" name="Picture 3" descr="158-Ch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1228725"/>
            <a:ext cx="4762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30314"/>
            <a:ext cx="67730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000" b="0" dirty="0" err="1" smtClean="0">
                <a:solidFill>
                  <a:schemeClr val="tx2"/>
                </a:solidFill>
                <a:latin typeface="+mj-lt"/>
              </a:rPr>
              <a:t>Chert</a:t>
            </a:r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 Replacement of </a:t>
            </a:r>
            <a:r>
              <a:rPr lang="en-US" altLang="en-US" sz="4000" b="0" dirty="0" err="1" smtClean="0">
                <a:solidFill>
                  <a:schemeClr val="tx2"/>
                </a:solidFill>
                <a:latin typeface="+mj-lt"/>
              </a:rPr>
              <a:t>Ooids</a:t>
            </a:r>
            <a:endParaRPr lang="en-US" altLang="en-US" sz="40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4487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10058400" cy="7842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Carbonate Settings &amp; Facies </a:t>
            </a:r>
            <a:r>
              <a:rPr lang="en-US" sz="3600" dirty="0"/>
              <a:t>Hierarchies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7700" y="1295399"/>
            <a:ext cx="8458200" cy="5019675"/>
          </a:xfrm>
        </p:spPr>
        <p:txBody>
          <a:bodyPr>
            <a:noAutofit/>
          </a:bodyPr>
          <a:lstStyle/>
          <a:p>
            <a:pPr algn="l"/>
            <a:r>
              <a:rPr lang="en-US" dirty="0" smtClean="0"/>
              <a:t>The sequence </a:t>
            </a:r>
            <a:r>
              <a:rPr lang="en-US" dirty="0"/>
              <a:t>stratigraphic framework </a:t>
            </a:r>
            <a:r>
              <a:rPr lang="en-US" dirty="0" smtClean="0"/>
              <a:t>is used to: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Interpret </a:t>
            </a:r>
            <a:r>
              <a:rPr lang="en-US" dirty="0"/>
              <a:t>carbonate depositional </a:t>
            </a:r>
            <a:r>
              <a:rPr lang="en-US" dirty="0" smtClean="0"/>
              <a:t>settings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Predict facies and geometric hierarchies of potential carbonate plays &amp; reservoir models.</a:t>
            </a:r>
          </a:p>
          <a:p>
            <a:pPr algn="l"/>
            <a:r>
              <a:rPr lang="en-US" dirty="0" smtClean="0"/>
              <a:t>Through </a:t>
            </a:r>
            <a:r>
              <a:rPr lang="en-US" dirty="0"/>
              <a:t>geologic </a:t>
            </a:r>
            <a:r>
              <a:rPr lang="en-US" dirty="0" smtClean="0"/>
              <a:t>time carbonate </a:t>
            </a:r>
            <a:r>
              <a:rPr lang="en-US" dirty="0"/>
              <a:t>depositional </a:t>
            </a:r>
            <a:r>
              <a:rPr lang="en-US" dirty="0" smtClean="0"/>
              <a:t>systems </a:t>
            </a:r>
            <a:r>
              <a:rPr lang="en-US" dirty="0"/>
              <a:t>have common critical elements in sedimentary character determined by the processes operating from the deep basin to inner </a:t>
            </a:r>
            <a:r>
              <a:rPr lang="en-US" dirty="0" err="1"/>
              <a:t>updip</a:t>
            </a:r>
            <a:r>
              <a:rPr lang="en-US" dirty="0"/>
              <a:t> shelf.</a:t>
            </a:r>
          </a:p>
          <a:p>
            <a:pPr algn="l"/>
            <a:r>
              <a:rPr lang="en-US" dirty="0" smtClean="0"/>
              <a:t>Over </a:t>
            </a:r>
            <a:r>
              <a:rPr lang="en-US" dirty="0"/>
              <a:t>simple relationships </a:t>
            </a:r>
            <a:r>
              <a:rPr lang="en-US" dirty="0" smtClean="0"/>
              <a:t>are used </a:t>
            </a:r>
            <a:r>
              <a:rPr lang="en-US" dirty="0"/>
              <a:t>to predict potential carbonate plays &amp; reservoir </a:t>
            </a:r>
            <a:r>
              <a:rPr lang="en-US" dirty="0" smtClean="0"/>
              <a:t>models</a:t>
            </a:r>
            <a:r>
              <a:rPr lang="en-US" dirty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874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95436"/>
            <a:ext cx="91440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Grp="1" noChangeArrowheads="1"/>
          </p:cNvSpPr>
          <p:nvPr>
            <p:ph type="title"/>
          </p:nvPr>
        </p:nvSpPr>
        <p:spPr>
          <a:xfrm>
            <a:off x="282575" y="76200"/>
            <a:ext cx="9623425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  <a:latin typeface="Arial" charset="0"/>
                <a:cs typeface="Arial" charset="0"/>
              </a:rPr>
              <a:t>Hierarchy of Carbonate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32146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5" descr="GrainSize&amp;Carbonat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"/>
          <a:stretch/>
        </p:blipFill>
        <p:spPr bwMode="auto">
          <a:xfrm>
            <a:off x="1325553" y="1037591"/>
            <a:ext cx="7664469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>
            <a:spLocks noGrp="1" noChangeArrowheads="1"/>
          </p:cNvSpPr>
          <p:nvPr>
            <p:ph type="title"/>
          </p:nvPr>
        </p:nvSpPr>
        <p:spPr>
          <a:xfrm>
            <a:off x="282575" y="76200"/>
            <a:ext cx="9623425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  <a:latin typeface="Arial" charset="0"/>
                <a:cs typeface="Arial" charset="0"/>
              </a:rPr>
              <a:t>Hierarchy of Carbonate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198409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5" descr="Carb_LST_Stack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60450"/>
            <a:ext cx="73533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282575" y="76200"/>
            <a:ext cx="9623425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  <a:latin typeface="Arial" charset="0"/>
                <a:cs typeface="Arial" charset="0"/>
              </a:rPr>
              <a:t>Hierarchy of Carbonate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20231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5" descr="Carb_TST_Stack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66800"/>
            <a:ext cx="86106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282575" y="76200"/>
            <a:ext cx="9623425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  <a:latin typeface="Arial" charset="0"/>
                <a:cs typeface="Arial" charset="0"/>
              </a:rPr>
              <a:t>Hierarchy of Carbonate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246318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5" descr="Carb_HST_Stack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804545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282575" y="76200"/>
            <a:ext cx="9623425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chemeClr val="tx2"/>
                </a:solidFill>
                <a:latin typeface="Arial" charset="0"/>
                <a:cs typeface="Arial" charset="0"/>
              </a:rPr>
              <a:t>Hierarchy of Carbonate Architectural Elements</a:t>
            </a:r>
          </a:p>
        </p:txBody>
      </p:sp>
    </p:spTree>
    <p:extLst>
      <p:ext uri="{BB962C8B-B14F-4D97-AF65-F5344CB8AC3E}">
        <p14:creationId xmlns:p14="http://schemas.microsoft.com/office/powerpoint/2010/main" val="23113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1026" descr="p3s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 bwMode="auto">
          <a:xfrm>
            <a:off x="2286000" y="1066800"/>
            <a:ext cx="4867145" cy="54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63837" y="262328"/>
            <a:ext cx="9623425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latin typeface="Arial" charset="0"/>
                <a:cs typeface="Arial" charset="0"/>
              </a:rPr>
              <a:t>Controls on Carbonate Accumulation Rates</a:t>
            </a:r>
            <a:endParaRPr kumimoji="0" lang="en-US" sz="3600" dirty="0">
              <a:latin typeface="Arial" charset="0"/>
              <a:cs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581400" y="63563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b="0" smtClean="0">
                <a:latin typeface="+mn-lt"/>
              </a:rPr>
              <a:t>”Carbonate Hierarchies” </a:t>
            </a:r>
          </a:p>
          <a:p>
            <a:pPr algn="ctr"/>
            <a:r>
              <a:rPr lang="en-US" b="0" smtClean="0">
                <a:latin typeface="+mn-lt"/>
              </a:rPr>
              <a:t>Christopher G. St. C. Kendall</a:t>
            </a:r>
            <a:endParaRPr lang="en-US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718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" t="13809" r="322" b="8888"/>
          <a:stretch/>
        </p:blipFill>
        <p:spPr>
          <a:xfrm>
            <a:off x="2379277" y="1066799"/>
            <a:ext cx="5299845" cy="5301357"/>
          </a:xfrm>
          <a:prstGeom prst="rect">
            <a:avLst/>
          </a:prstGeom>
        </p:spPr>
      </p:pic>
      <p:sp>
        <p:nvSpPr>
          <p:cNvPr id="256004" name="Rectangle 4"/>
          <p:cNvSpPr>
            <a:spLocks noGrp="1" noChangeArrowheads="1"/>
          </p:cNvSpPr>
          <p:nvPr>
            <p:ph type="title"/>
          </p:nvPr>
        </p:nvSpPr>
        <p:spPr>
          <a:xfrm>
            <a:off x="266699" y="304800"/>
            <a:ext cx="9525000" cy="5334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 Level Controls Carbonate Geometries</a:t>
            </a:r>
            <a:endParaRPr lang="en-US" sz="4000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3581400" y="63563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b="0" smtClean="0">
                <a:latin typeface="+mn-lt"/>
              </a:rPr>
              <a:t>”Carbonate Hierarchies” </a:t>
            </a:r>
          </a:p>
          <a:p>
            <a:pPr algn="ctr"/>
            <a:r>
              <a:rPr lang="en-US" b="0" smtClean="0">
                <a:latin typeface="+mn-lt"/>
              </a:rPr>
              <a:t>Christopher G. St. C. Kendall</a:t>
            </a:r>
            <a:endParaRPr lang="en-US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76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915400" cy="568569"/>
          </a:xfrm>
        </p:spPr>
        <p:txBody>
          <a:bodyPr/>
          <a:lstStyle/>
          <a:p>
            <a:r>
              <a:rPr lang="en-US" altLang="en-US" dirty="0"/>
              <a:t>Limestones – Chemical or </a:t>
            </a:r>
            <a:r>
              <a:rPr lang="en-US" altLang="en-US" dirty="0" err="1"/>
              <a:t>Bochemical</a:t>
            </a:r>
            <a:endParaRPr lang="en-US" altLang="en-US" dirty="0"/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248508"/>
            <a:ext cx="7772400" cy="41148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Distinction between biochemical &amp; </a:t>
            </a:r>
            <a:r>
              <a:rPr lang="en-US" altLang="en-US" dirty="0" err="1"/>
              <a:t>physico</a:t>
            </a:r>
            <a:r>
              <a:rPr lang="en-US" altLang="en-US" dirty="0"/>
              <a:t>-chemical blurred by ubiquitous cyanobacteria of biosphere!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Shallow </a:t>
            </a:r>
            <a:r>
              <a:rPr lang="en-US" altLang="en-US" dirty="0"/>
              <a:t>sea water is commonly saturated with respect to calcium carbonate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Dissolved ions expected to be precipitated as sea water warms, loses CO</a:t>
            </a:r>
            <a:r>
              <a:rPr lang="en-US" altLang="en-US" baseline="-25000" dirty="0"/>
              <a:t>2</a:t>
            </a:r>
            <a:r>
              <a:rPr lang="en-US" altLang="en-US" dirty="0"/>
              <a:t> &amp; evaporates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Organisms generate shells &amp; skeletons from dissolved ions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Metabolism of organisms cause carbonate precipitation  </a:t>
            </a:r>
          </a:p>
        </p:txBody>
      </p:sp>
    </p:spTree>
    <p:extLst>
      <p:ext uri="{BB962C8B-B14F-4D97-AF65-F5344CB8AC3E}">
        <p14:creationId xmlns:p14="http://schemas.microsoft.com/office/powerpoint/2010/main" val="361752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15532" y="191869"/>
            <a:ext cx="9209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chemeClr val="tx2"/>
                </a:solidFill>
                <a:latin typeface="+mj-lt"/>
                <a:cs typeface="Microsoft Sans Serif" pitchFamily="34" charset="0"/>
              </a:rPr>
              <a:t>Dominant Processes of Carbonate Settings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539363"/>
              </p:ext>
            </p:extLst>
          </p:nvPr>
        </p:nvGraphicFramePr>
        <p:xfrm>
          <a:off x="1523998" y="1068880"/>
          <a:ext cx="6629400" cy="497586"/>
        </p:xfrm>
        <a:graphic>
          <a:graphicData uri="http://schemas.openxmlformats.org/drawingml/2006/table">
            <a:tbl>
              <a:tblPr firstRow="1" firstCol="1" bandRow="1"/>
              <a:tblGrid>
                <a:gridCol w="3428484"/>
                <a:gridCol w="3200916"/>
              </a:tblGrid>
              <a:tr h="4975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PHYSIOGRAPHIC AREA</a:t>
                      </a:r>
                      <a:endParaRPr lang="en-US" sz="2000" b="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PROCESSES</a:t>
                      </a:r>
                      <a:endParaRPr lang="en-US" sz="2000" b="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634592"/>
              </p:ext>
            </p:extLst>
          </p:nvPr>
        </p:nvGraphicFramePr>
        <p:xfrm>
          <a:off x="1523685" y="1678480"/>
          <a:ext cx="6630029" cy="4721558"/>
        </p:xfrm>
        <a:graphic>
          <a:graphicData uri="http://schemas.openxmlformats.org/drawingml/2006/table">
            <a:tbl>
              <a:tblPr firstRow="1" firstCol="1" bandRow="1"/>
              <a:tblGrid>
                <a:gridCol w="414320"/>
                <a:gridCol w="3014679"/>
                <a:gridCol w="3201030"/>
              </a:tblGrid>
              <a:tr h="113395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</a:t>
                      </a:r>
                      <a:endParaRPr lang="en-US" sz="2000" b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L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RESTRICTED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n-US" sz="2000" b="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LANDWARD EDGE</a:t>
                      </a:r>
                      <a:r>
                        <a:rPr lang="en-US" sz="2000" b="0" kern="120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”</a:t>
                      </a:r>
                      <a:endParaRPr lang="en-US" sz="2000" b="0" kern="12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WIND-DRIVEN WAVES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TIDAL EXCHANGE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Biological </a:t>
                      </a: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activity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65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OPEN</a:t>
                      </a: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MARINE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baseline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“</a:t>
                      </a: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SHELF MIDDLE”</a:t>
                      </a:r>
                      <a:endParaRPr lang="en-US" sz="2000" b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WIND, WAVES, AND CURRENTS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SLOW TIDAL CURRENTS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Biological </a:t>
                      </a: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activity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5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MARGIN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“SHELF MARGIN”</a:t>
                      </a:r>
                      <a:endParaRPr lang="en-US" sz="2000" b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TIDAL EXCHANGE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BIOLOGICAL  ACTIVITY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WAVE THRUST</a:t>
                      </a:r>
                      <a:endParaRPr lang="en-US" sz="2000" b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52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SLOPE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GRAVITY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43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BASIN</a:t>
                      </a:r>
                      <a:endParaRPr lang="en-US" sz="2000" b="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GRAVITY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DEEP- SEA CURRENTS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082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13094"/>
              </p:ext>
            </p:extLst>
          </p:nvPr>
        </p:nvGraphicFramePr>
        <p:xfrm>
          <a:off x="1" y="0"/>
          <a:ext cx="9906000" cy="6812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/>
                <a:gridCol w="1524000"/>
                <a:gridCol w="1354667"/>
                <a:gridCol w="1608667"/>
                <a:gridCol w="2878666"/>
                <a:gridCol w="1778000"/>
              </a:tblGrid>
              <a:tr h="144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Setting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Inner Shelf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Outer Shelf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Margin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Slope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Basin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1432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Facies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Sediment homogeneous – Muds, pellets to </a:t>
                      </a:r>
                      <a:r>
                        <a:rPr lang="en-US" sz="800" dirty="0" err="1">
                          <a:effectLst/>
                        </a:rPr>
                        <a:t>bioclastic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to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; local evaporites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Shoaling upward cycles common, predictable &amp; correlatable finer carbonate capped by tidal-flat dominated by cyanobacteria &amp;/or </a:t>
                      </a:r>
                      <a:r>
                        <a:rPr lang="en-US" sz="800" dirty="0" smtClean="0">
                          <a:effectLst/>
                        </a:rPr>
                        <a:t>evaporites</a:t>
                      </a:r>
                      <a:endParaRPr lang="en-US" sz="800" dirty="0">
                        <a:effectLst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Sediment heterogeneous: ooids, </a:t>
                      </a:r>
                      <a:r>
                        <a:rPr lang="en-US" sz="800" dirty="0" err="1">
                          <a:effectLst/>
                        </a:rPr>
                        <a:t>grapestones</a:t>
                      </a:r>
                      <a:r>
                        <a:rPr lang="en-US" sz="800" dirty="0">
                          <a:effectLst/>
                        </a:rPr>
                        <a:t> &amp; hardened pellets to </a:t>
                      </a:r>
                      <a:r>
                        <a:rPr lang="en-US" sz="800" dirty="0" err="1">
                          <a:effectLst/>
                        </a:rPr>
                        <a:t>bioclastic</a:t>
                      </a:r>
                      <a:r>
                        <a:rPr lang="en-US" sz="800" dirty="0">
                          <a:effectLst/>
                        </a:rPr>
                        <a:t> grain shoals to patch reef &amp; shoal build ups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Shoaling upward cycles common, predictable and correlatable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Sediments heterogeneous to homogenous </a:t>
                      </a:r>
                      <a:r>
                        <a:rPr lang="en-US" sz="800" dirty="0" err="1">
                          <a:effectLst/>
                        </a:rPr>
                        <a:t>bioclastic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to </a:t>
                      </a:r>
                      <a:r>
                        <a:rPr lang="en-US" sz="800" dirty="0" err="1">
                          <a:effectLst/>
                        </a:rPr>
                        <a:t>grainstone</a:t>
                      </a:r>
                      <a:r>
                        <a:rPr lang="en-US" sz="800" dirty="0">
                          <a:effectLst/>
                        </a:rPr>
                        <a:t> accumulations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Shoaling upward cycles common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Upslope:  Heterogeneous </a:t>
                      </a:r>
                      <a:r>
                        <a:rPr lang="en-US" sz="800" dirty="0" err="1">
                          <a:effectLst/>
                        </a:rPr>
                        <a:t>wackestones</a:t>
                      </a:r>
                      <a:r>
                        <a:rPr lang="en-US" sz="800" dirty="0">
                          <a:effectLst/>
                        </a:rPr>
                        <a:t> to </a:t>
                      </a:r>
                      <a:r>
                        <a:rPr lang="en-US" sz="800" dirty="0" err="1">
                          <a:effectLst/>
                        </a:rPr>
                        <a:t>packstones</a:t>
                      </a:r>
                      <a:r>
                        <a:rPr lang="en-US" sz="800" dirty="0">
                          <a:effectLst/>
                        </a:rPr>
                        <a:t> to </a:t>
                      </a:r>
                      <a:r>
                        <a:rPr lang="en-US" sz="800" dirty="0" err="1">
                          <a:effectLst/>
                        </a:rPr>
                        <a:t>grainstone</a:t>
                      </a:r>
                      <a:r>
                        <a:rPr lang="en-US" sz="800" dirty="0">
                          <a:effectLst/>
                        </a:rPr>
                        <a:t> &amp; </a:t>
                      </a:r>
                      <a:r>
                        <a:rPr lang="en-US" sz="800" dirty="0" err="1">
                          <a:effectLst/>
                        </a:rPr>
                        <a:t>rudstone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offbank</a:t>
                      </a:r>
                      <a:r>
                        <a:rPr lang="en-US" sz="800" dirty="0">
                          <a:effectLst/>
                        </a:rPr>
                        <a:t> transport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Lime mudstone-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 from fine-grained </a:t>
                      </a:r>
                      <a:r>
                        <a:rPr lang="en-US" sz="800" dirty="0" err="1">
                          <a:effectLst/>
                        </a:rPr>
                        <a:t>periplatform</a:t>
                      </a:r>
                      <a:r>
                        <a:rPr lang="en-US" sz="800" dirty="0">
                          <a:effectLst/>
                        </a:rPr>
                        <a:t> shedding &amp; quiescent </a:t>
                      </a:r>
                      <a:r>
                        <a:rPr lang="en-US" sz="800" dirty="0" err="1">
                          <a:effectLst/>
                        </a:rPr>
                        <a:t>foreslope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Local presence of well-sorted grain-rich </a:t>
                      </a:r>
                      <a:r>
                        <a:rPr lang="en-US" sz="800" dirty="0" err="1">
                          <a:effectLst/>
                        </a:rPr>
                        <a:t>tempestites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Brittle reef failure &amp; debris of </a:t>
                      </a:r>
                      <a:r>
                        <a:rPr lang="en-US" sz="800" dirty="0" err="1">
                          <a:effectLst/>
                        </a:rPr>
                        <a:t>breccias</a:t>
                      </a:r>
                      <a:r>
                        <a:rPr lang="en-US" sz="800" dirty="0">
                          <a:effectLst/>
                        </a:rPr>
                        <a:t> and blocks (</a:t>
                      </a:r>
                      <a:r>
                        <a:rPr lang="en-US" sz="800" dirty="0" err="1">
                          <a:effectLst/>
                        </a:rPr>
                        <a:t>olistoliths</a:t>
                      </a:r>
                      <a:r>
                        <a:rPr lang="en-US" sz="800" dirty="0">
                          <a:effectLst/>
                        </a:rPr>
                        <a:t>) common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Down slope homogenous dispersed </a:t>
                      </a:r>
                      <a:r>
                        <a:rPr lang="en-US" sz="800" dirty="0" err="1">
                          <a:effectLst/>
                        </a:rPr>
                        <a:t>bioclastic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to mudstone from upslope, often </a:t>
                      </a:r>
                      <a:r>
                        <a:rPr lang="en-US" sz="800" dirty="0" err="1">
                          <a:effectLst/>
                        </a:rPr>
                        <a:t>bioturbated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Fining upward cycles common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Homogenous vertical cycles of mudstone, marl to shale, from </a:t>
                      </a:r>
                      <a:r>
                        <a:rPr lang="en-US" sz="800" dirty="0" err="1">
                          <a:effectLst/>
                        </a:rPr>
                        <a:t>eustatic</a:t>
                      </a:r>
                      <a:r>
                        <a:rPr lang="en-US" sz="800" dirty="0">
                          <a:effectLst/>
                        </a:rPr>
                        <a:t> changes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Fining upward cycles common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8830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Geometry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Unconfined sheets of homogeneous sediment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Local storm driven confined channel fill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Unconfined heterogeneous sediment sheets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Local confined channel fill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Local confined lens shaped build ups 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Unconfined thick to massive homogeneous sheets to linear bodies parallel (barrier shoals)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perpendicular (tidal channels) to margin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Interfingering unconfined aggrade &amp; retrograde of foreslope clinoform sheets; thick upslope/thin downslope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Local confined sheets and channel fill can be common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unconfined thin widespread sheets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13876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Fauna</a:t>
                      </a:r>
                      <a:endParaRPr lang="en-US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Fauna often high numbers &amp; restricted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Fauna commonly shallow water, heterogeneous and moderately cosmopolitan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Fauna high numbers &amp; cosmopolitan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Downslope ecological accommodation common with massive </a:t>
                      </a:r>
                      <a:r>
                        <a:rPr lang="en-US" sz="800" dirty="0" err="1">
                          <a:effectLst/>
                        </a:rPr>
                        <a:t>boundstones</a:t>
                      </a:r>
                      <a:r>
                        <a:rPr lang="en-US" sz="800" dirty="0">
                          <a:effectLst/>
                        </a:rPr>
                        <a:t> &amp; heterogeneous open-marine ‘reef-building’ skeletal materials often grain-prone in distal portions; upper bounding surfaces often SB &amp; less visible </a:t>
                      </a:r>
                      <a:r>
                        <a:rPr lang="en-US" sz="800" dirty="0" err="1">
                          <a:effectLst/>
                        </a:rPr>
                        <a:t>mfs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Fauna high numbers upslope but sparser &amp; restricted downslope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effectLst/>
                        </a:rPr>
                        <a:t>Bioturbation</a:t>
                      </a:r>
                      <a:r>
                        <a:rPr lang="en-US" sz="800" dirty="0">
                          <a:effectLst/>
                        </a:rPr>
                        <a:t> cosmopolitan in shallows protected from heavy wave action; in deeper upper slope burrowing often intense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Fauna low numbers &amp; sparse away from margin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Bioturbation common on surfaces with low supply rates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12751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FSST &amp; subsequent LST exposure SBs, potential karstification &amp;/or no accumulation 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FSST and LST common exposure surfaces &amp; discontinuous mudstone to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 fill of incised tidal channels perpendicular to margin overlain by discontinuous to continuous microbial flat sheets  </a:t>
                      </a: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FSST &amp; LST include exposure surfaces, or, where sea-level fall less, forced regressions of packstone and wackestone facies of shoreline bodies of upper slope area (perched parasequences) parallel to margin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FSST &amp; </a:t>
                      </a:r>
                      <a:r>
                        <a:rPr lang="en-US" sz="800" dirty="0" err="1">
                          <a:effectLst/>
                        </a:rPr>
                        <a:t>lowstand</a:t>
                      </a:r>
                      <a:r>
                        <a:rPr lang="en-US" sz="800" dirty="0">
                          <a:effectLst/>
                        </a:rPr>
                        <a:t> LST erosional surfaces from sediment bypass from upslope, downslope from forced regressive shorelines with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 and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facies extending downslope from the basin margin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FSST/LST collapse margin </a:t>
                      </a:r>
                      <a:r>
                        <a:rPr lang="en-US" sz="800" dirty="0" err="1">
                          <a:effectLst/>
                        </a:rPr>
                        <a:t>megabreccias</a:t>
                      </a:r>
                      <a:r>
                        <a:rPr lang="en-US" sz="800" dirty="0">
                          <a:effectLst/>
                        </a:rPr>
                        <a:t> at sea-level falls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LST and TST (&amp; early HST) when platforms aggrade rapidly they &amp; slope supply debris &amp; mud flows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5540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TST often missing or reworked earlier sediments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TST </a:t>
                      </a:r>
                      <a:r>
                        <a:rPr lang="en-US" sz="800" dirty="0" err="1">
                          <a:effectLst/>
                        </a:rPr>
                        <a:t>onlapping</a:t>
                      </a:r>
                      <a:r>
                        <a:rPr lang="en-US" sz="800" dirty="0">
                          <a:effectLst/>
                        </a:rPr>
                        <a:t> linear sheets parallel to margin  with local aggradation of TST lenses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TST </a:t>
                      </a:r>
                      <a:r>
                        <a:rPr lang="en-US" sz="800" dirty="0" err="1">
                          <a:effectLst/>
                        </a:rPr>
                        <a:t>onlapping</a:t>
                      </a:r>
                      <a:r>
                        <a:rPr lang="en-US" sz="800" dirty="0">
                          <a:effectLst/>
                        </a:rPr>
                        <a:t> sheets of open-marine facies of mudstones, </a:t>
                      </a:r>
                      <a:r>
                        <a:rPr lang="en-US" sz="800" dirty="0" err="1">
                          <a:effectLst/>
                        </a:rPr>
                        <a:t>wackestones</a:t>
                      </a:r>
                      <a:r>
                        <a:rPr lang="en-US" sz="800" dirty="0">
                          <a:effectLst/>
                        </a:rPr>
                        <a:t> &amp; </a:t>
                      </a:r>
                      <a:r>
                        <a:rPr lang="en-US" sz="800" dirty="0" err="1">
                          <a:effectLst/>
                        </a:rPr>
                        <a:t>packstone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smtClean="0">
                          <a:effectLst/>
                        </a:rPr>
                        <a:t>sheets</a:t>
                      </a:r>
                      <a:endParaRPr lang="en-US" sz="800" dirty="0">
                        <a:effectLst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TST </a:t>
                      </a:r>
                      <a:r>
                        <a:rPr lang="en-US" sz="800" dirty="0" err="1">
                          <a:effectLst/>
                        </a:rPr>
                        <a:t>onlapping</a:t>
                      </a:r>
                      <a:r>
                        <a:rPr lang="en-US" sz="800" dirty="0">
                          <a:effectLst/>
                        </a:rPr>
                        <a:t> sheets of open-marine facies of argillaceous lime mudstone and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; local buildups, especially over topographic highs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LST and TST (&amp; early HST) when platforms aggrade rapidly they &amp; slope supply debris &amp; mud flows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  <a:tr h="11353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HST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HST base of organic-rich argillaceous carbonate or shale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HST elevated aggradational, linear, ribbons of lime-sand barriers and shoals parallel to margin capped by subaerial SBs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HST base of finer lime mudstones &amp; wackestones, &amp; overlain by aggrading shoaling-up cycles of grainstone ribbons parallel to the platform margin &amp; massive merging boundstone parallel to margin capped by subaerial SB</a:t>
                      </a:r>
                      <a:endParaRPr lang="en-US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HST lime mudstone to </a:t>
                      </a:r>
                      <a:r>
                        <a:rPr lang="en-US" sz="800" dirty="0" err="1">
                          <a:effectLst/>
                        </a:rPr>
                        <a:t>wackestone</a:t>
                      </a:r>
                      <a:r>
                        <a:rPr lang="en-US" sz="800" dirty="0">
                          <a:effectLst/>
                        </a:rPr>
                        <a:t> sheets from margin, SB erosional to </a:t>
                      </a:r>
                      <a:r>
                        <a:rPr lang="en-US" sz="800" dirty="0" err="1">
                          <a:effectLst/>
                        </a:rPr>
                        <a:t>subaerial</a:t>
                      </a:r>
                      <a:r>
                        <a:rPr lang="en-US" sz="800" dirty="0">
                          <a:effectLst/>
                        </a:rPr>
                        <a:t> unconformity caps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HST platform shedding, grain-flow, density-flow &amp; </a:t>
                      </a:r>
                      <a:r>
                        <a:rPr lang="en-US" sz="800" dirty="0" err="1">
                          <a:effectLst/>
                        </a:rPr>
                        <a:t>turbidite</a:t>
                      </a:r>
                      <a:r>
                        <a:rPr lang="en-US" sz="800" dirty="0">
                          <a:effectLst/>
                        </a:rPr>
                        <a:t> sands &amp; less lime mud.  Lower slope thinning-thickening upward </a:t>
                      </a:r>
                      <a:r>
                        <a:rPr lang="en-US" sz="800" dirty="0" err="1">
                          <a:effectLst/>
                        </a:rPr>
                        <a:t>calciturbidites</a:t>
                      </a:r>
                      <a:r>
                        <a:rPr lang="en-US" sz="800" dirty="0">
                          <a:effectLst/>
                        </a:rPr>
                        <a:t> </a:t>
                      </a:r>
                      <a:r>
                        <a:rPr lang="en-US" sz="800" dirty="0" err="1">
                          <a:effectLst/>
                        </a:rPr>
                        <a:t>metre</a:t>
                      </a:r>
                      <a:r>
                        <a:rPr lang="en-US" sz="800" dirty="0">
                          <a:effectLst/>
                        </a:rPr>
                        <a:t>-scale &amp; upwards beds, product of millennial eustatic or climatic change</a:t>
                      </a:r>
                      <a:endParaRPr lang="en-US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223" marR="5222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560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tab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114300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Carbonate Depositional Settings Shelf to Basin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1046003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8580" y="176396"/>
            <a:ext cx="7391400" cy="708024"/>
          </a:xfrm>
        </p:spPr>
        <p:txBody>
          <a:bodyPr>
            <a:normAutofit/>
          </a:bodyPr>
          <a:lstStyle/>
          <a:p>
            <a:r>
              <a:rPr lang="en-US" sz="3600" dirty="0"/>
              <a:t>Lecture Conclusions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990600"/>
            <a:ext cx="7391400" cy="556260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Shelf has wide spread continuous sheets that tend to shoal up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Outer shelf:- heterogeneous carbonates with mix of linear bodies  parallel to basin &amp; perpendicular to it!  Local build up lenses.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Inner shelf:- dominated by mud prone sheets with evaporites &amp; or </a:t>
            </a:r>
            <a:r>
              <a:rPr lang="en-US" dirty="0" err="1"/>
              <a:t>clastic</a:t>
            </a:r>
            <a:r>
              <a:rPr lang="en-US" dirty="0"/>
              <a:t> channels and sheets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Margin:  Massive and heterogeneous, most porous but least prone to seal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Down slope sheets that thin down slope &amp; may be grain prone in distal portions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/>
              <a:t>Basinal couplets of mud and shale from mix of pelagic and shelf sources.</a:t>
            </a:r>
          </a:p>
        </p:txBody>
      </p:sp>
    </p:spTree>
    <p:extLst>
      <p:ext uri="{BB962C8B-B14F-4D97-AF65-F5344CB8AC3E}">
        <p14:creationId xmlns:p14="http://schemas.microsoft.com/office/powerpoint/2010/main" val="11626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2575" y="152400"/>
            <a:ext cx="73914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Lecture Ends!!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and </a:t>
            </a:r>
            <a:r>
              <a:rPr lang="en-US" dirty="0"/>
              <a:t>so </a:t>
            </a:r>
            <a:r>
              <a:rPr lang="en-US" dirty="0" smtClean="0"/>
              <a:t>for a glass of lemonade!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6019800" cy="838200"/>
          </a:xfrm>
        </p:spPr>
        <p:txBody>
          <a:bodyPr>
            <a:normAutofit/>
          </a:bodyPr>
          <a:lstStyle/>
          <a:p>
            <a:r>
              <a:rPr lang="en-US" altLang="en-US" dirty="0"/>
              <a:t>Biological Carbon Pump 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534400" cy="4572000"/>
          </a:xfrm>
        </p:spPr>
        <p:txBody>
          <a:bodyPr/>
          <a:lstStyle/>
          <a:p>
            <a:r>
              <a:rPr lang="en-US" altLang="en-US"/>
              <a:t>Carbon from CO</a:t>
            </a:r>
            <a:r>
              <a:rPr lang="en-US" altLang="en-US" baseline="-25000"/>
              <a:t>2</a:t>
            </a:r>
            <a:r>
              <a:rPr lang="en-US" altLang="en-US"/>
              <a:t> incorporated in organisms through photosynthesis, heterotrophy &amp; secretion of shells </a:t>
            </a:r>
          </a:p>
          <a:p>
            <a:r>
              <a:rPr lang="en-US" altLang="en-US"/>
              <a:t>&gt; 99% of atmospheric CO</a:t>
            </a:r>
            <a:r>
              <a:rPr lang="en-US" altLang="en-US" baseline="-25000"/>
              <a:t>2</a:t>
            </a:r>
            <a:r>
              <a:rPr lang="en-US" altLang="en-US"/>
              <a:t> from volcanism removed by biological pump is deposited as calcium carbonate &amp; organic matter </a:t>
            </a:r>
          </a:p>
          <a:p>
            <a:r>
              <a:rPr lang="en-US" altLang="en-US"/>
              <a:t>5.3 gigatons of CO</a:t>
            </a:r>
            <a:r>
              <a:rPr lang="en-US" altLang="en-US" baseline="-25000"/>
              <a:t>2</a:t>
            </a:r>
            <a:r>
              <a:rPr lang="en-US" altLang="en-US"/>
              <a:t> added to atmosphere a year but only 2.1 gigatons/year remains; the rest is believed sequestered as aragonite &amp; calcite</a:t>
            </a:r>
          </a:p>
        </p:txBody>
      </p:sp>
    </p:spTree>
    <p:extLst>
      <p:ext uri="{BB962C8B-B14F-4D97-AF65-F5344CB8AC3E}">
        <p14:creationId xmlns:p14="http://schemas.microsoft.com/office/powerpoint/2010/main" val="33476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80737" y="228600"/>
            <a:ext cx="7772400" cy="697523"/>
          </a:xfrm>
        </p:spPr>
        <p:txBody>
          <a:bodyPr>
            <a:normAutofit/>
          </a:bodyPr>
          <a:lstStyle/>
          <a:p>
            <a:r>
              <a:rPr lang="en-US" altLang="en-US" dirty="0"/>
              <a:t>Carbonate Mineralogy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8077200" cy="411480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Aragonite – high temperature mineral</a:t>
            </a:r>
          </a:p>
          <a:p>
            <a:r>
              <a:rPr lang="en-US" altLang="en-US" dirty="0"/>
              <a:t>Calcite – stable in sea water &amp; near surface crust</a:t>
            </a:r>
          </a:p>
          <a:p>
            <a:pPr lvl="1"/>
            <a:r>
              <a:rPr lang="en-US" altLang="en-US" dirty="0"/>
              <a:t>Low Magnesium Calcite</a:t>
            </a:r>
          </a:p>
          <a:p>
            <a:pPr lvl="1"/>
            <a:r>
              <a:rPr lang="en-US" altLang="en-US" dirty="0"/>
              <a:t>High Magnesium Calcite </a:t>
            </a:r>
          </a:p>
          <a:p>
            <a:pPr lvl="2"/>
            <a:r>
              <a:rPr lang="en-US" altLang="en-US" dirty="0"/>
              <a:t>Imperforate foraminifera</a:t>
            </a:r>
          </a:p>
          <a:p>
            <a:pPr lvl="2"/>
            <a:r>
              <a:rPr lang="en-US" altLang="en-US" dirty="0" err="1"/>
              <a:t>Echinoidea</a:t>
            </a:r>
            <a:r>
              <a:rPr lang="en-US" altLang="en-US" dirty="0"/>
              <a:t>  </a:t>
            </a:r>
          </a:p>
          <a:p>
            <a:r>
              <a:rPr lang="en-US" altLang="en-US" dirty="0"/>
              <a:t>Dolomite – stable in sea water &amp; near surface</a:t>
            </a:r>
          </a:p>
          <a:p>
            <a:r>
              <a:rPr lang="en-US" altLang="en-US" dirty="0"/>
              <a:t>Carbonate mineralogy of oceans changes with time! </a:t>
            </a:r>
          </a:p>
        </p:txBody>
      </p:sp>
    </p:spTree>
    <p:extLst>
      <p:ext uri="{BB962C8B-B14F-4D97-AF65-F5344CB8AC3E}">
        <p14:creationId xmlns:p14="http://schemas.microsoft.com/office/powerpoint/2010/main" val="63135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/>
          <a:stretch/>
        </p:blipFill>
        <p:spPr>
          <a:xfrm>
            <a:off x="2065957" y="1128475"/>
            <a:ext cx="6096000" cy="5068112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194661"/>
            <a:ext cx="685777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3200" b="0" dirty="0">
                <a:solidFill>
                  <a:schemeClr val="tx2"/>
                </a:solidFill>
                <a:latin typeface="+mj-lt"/>
              </a:rPr>
              <a:t>Controls on Carbonate Accumulation</a:t>
            </a:r>
          </a:p>
        </p:txBody>
      </p:sp>
      <p:sp>
        <p:nvSpPr>
          <p:cNvPr id="5" name="Striped Right Arrow 4"/>
          <p:cNvSpPr/>
          <p:nvPr/>
        </p:nvSpPr>
        <p:spPr>
          <a:xfrm rot="22500000">
            <a:off x="1404119" y="1326606"/>
            <a:ext cx="1098098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iped Right Arrow 6"/>
          <p:cNvSpPr/>
          <p:nvPr/>
        </p:nvSpPr>
        <p:spPr>
          <a:xfrm rot="9058004">
            <a:off x="5233320" y="1127352"/>
            <a:ext cx="600408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 rot="8900538">
            <a:off x="3994847" y="926890"/>
            <a:ext cx="534218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 rot="9464411">
            <a:off x="7754979" y="1451434"/>
            <a:ext cx="1098098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riped Right Arrow 9"/>
          <p:cNvSpPr/>
          <p:nvPr/>
        </p:nvSpPr>
        <p:spPr>
          <a:xfrm rot="19952571">
            <a:off x="1517921" y="5144257"/>
            <a:ext cx="1098098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/>
          <p:cNvSpPr/>
          <p:nvPr/>
        </p:nvSpPr>
        <p:spPr>
          <a:xfrm rot="684637">
            <a:off x="2574975" y="3531021"/>
            <a:ext cx="562575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iped Right Arrow 11"/>
          <p:cNvSpPr/>
          <p:nvPr/>
        </p:nvSpPr>
        <p:spPr>
          <a:xfrm rot="20466015">
            <a:off x="1236461" y="4004987"/>
            <a:ext cx="1098098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 rot="19874871">
            <a:off x="1256012" y="2934136"/>
            <a:ext cx="1098098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riped Right Arrow 13"/>
          <p:cNvSpPr/>
          <p:nvPr/>
        </p:nvSpPr>
        <p:spPr>
          <a:xfrm rot="1726019">
            <a:off x="2948477" y="2118444"/>
            <a:ext cx="611279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riped Right Arrow 14"/>
          <p:cNvSpPr/>
          <p:nvPr/>
        </p:nvSpPr>
        <p:spPr>
          <a:xfrm rot="9464411">
            <a:off x="7798531" y="2660383"/>
            <a:ext cx="1098098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triped Right Arrow 15"/>
          <p:cNvSpPr/>
          <p:nvPr/>
        </p:nvSpPr>
        <p:spPr>
          <a:xfrm rot="9464411">
            <a:off x="7754979" y="4199631"/>
            <a:ext cx="1098098" cy="533400"/>
          </a:xfrm>
          <a:prstGeom prst="strip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78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0" y="1201165"/>
            <a:ext cx="6816436" cy="5269105"/>
          </a:xfrm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81165" y="228600"/>
            <a:ext cx="47500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0" dirty="0">
                <a:solidFill>
                  <a:schemeClr val="tx2"/>
                </a:solidFill>
              </a:rPr>
              <a:t>Source Rock Potential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621290" y="2057400"/>
            <a:ext cx="1290541" cy="2149630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5323283" y="2508858"/>
            <a:ext cx="1298007" cy="1774372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4571999" y="3125178"/>
            <a:ext cx="718368" cy="1218221"/>
          </a:xfrm>
          <a:prstGeom prst="ellipse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7010400" y="3577663"/>
            <a:ext cx="152400" cy="15613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88577" y="3733800"/>
            <a:ext cx="173966" cy="17172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565230" y="3810000"/>
            <a:ext cx="152189" cy="14338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51653" y="3733800"/>
            <a:ext cx="146888" cy="15240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755145" y="3733800"/>
            <a:ext cx="179055" cy="16862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53200" y="3886200"/>
            <a:ext cx="169029" cy="16451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24600" y="3886200"/>
            <a:ext cx="162835" cy="16326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78294" y="3774173"/>
            <a:ext cx="167251" cy="188227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30766" y="3698892"/>
            <a:ext cx="193175" cy="18280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18664" y="3655731"/>
            <a:ext cx="193175" cy="18280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8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2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119115"/>
            <a:ext cx="8001000" cy="5192649"/>
          </a:xfrm>
        </p:spPr>
      </p:pic>
      <p:sp>
        <p:nvSpPr>
          <p:cNvPr id="5" name="Striped Right Arrow 4"/>
          <p:cNvSpPr/>
          <p:nvPr/>
        </p:nvSpPr>
        <p:spPr>
          <a:xfrm rot="9412277">
            <a:off x="6940693" y="964019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Striped Right Arrow 16"/>
          <p:cNvSpPr/>
          <p:nvPr/>
        </p:nvSpPr>
        <p:spPr>
          <a:xfrm rot="22500000">
            <a:off x="5502836" y="1771982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Striped Right Arrow 17"/>
          <p:cNvSpPr/>
          <p:nvPr/>
        </p:nvSpPr>
        <p:spPr>
          <a:xfrm rot="22500000">
            <a:off x="5861984" y="2764884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9" name="Striped Right Arrow 18"/>
          <p:cNvSpPr/>
          <p:nvPr/>
        </p:nvSpPr>
        <p:spPr>
          <a:xfrm rot="22500000">
            <a:off x="5836561" y="3835860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0" name="Striped Right Arrow 19"/>
          <p:cNvSpPr/>
          <p:nvPr/>
        </p:nvSpPr>
        <p:spPr>
          <a:xfrm rot="24600000">
            <a:off x="5460694" y="4604828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1" name="Striped Right Arrow 20"/>
          <p:cNvSpPr/>
          <p:nvPr/>
        </p:nvSpPr>
        <p:spPr>
          <a:xfrm rot="30360000">
            <a:off x="3268670" y="4719710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2" name="Striped Right Arrow 21"/>
          <p:cNvSpPr/>
          <p:nvPr/>
        </p:nvSpPr>
        <p:spPr>
          <a:xfrm rot="31620000">
            <a:off x="2673700" y="3775112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3" name="Striped Right Arrow 22"/>
          <p:cNvSpPr/>
          <p:nvPr/>
        </p:nvSpPr>
        <p:spPr>
          <a:xfrm rot="31620000">
            <a:off x="2208830" y="2718649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4" name="Striped Right Arrow 23"/>
          <p:cNvSpPr/>
          <p:nvPr/>
        </p:nvSpPr>
        <p:spPr>
          <a:xfrm rot="31620000">
            <a:off x="3011860" y="1602576"/>
            <a:ext cx="1098098" cy="533400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01100" cy="697523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Evolving Plate Configuration &amp; Setting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51872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228600"/>
            <a:ext cx="45339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Paleozoic Sediments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371600"/>
            <a:ext cx="8229600" cy="5257800"/>
          </a:xfrm>
        </p:spPr>
        <p:txBody>
          <a:bodyPr/>
          <a:lstStyle/>
          <a:p>
            <a:pPr marL="419100" indent="-419100"/>
            <a:r>
              <a:rPr lang="en-US" dirty="0" smtClean="0"/>
              <a:t>Paleozoic landward dominantly siliciclastic continental to </a:t>
            </a:r>
            <a:r>
              <a:rPr lang="en-US" dirty="0" err="1" smtClean="0"/>
              <a:t>fluvio</a:t>
            </a:r>
            <a:r>
              <a:rPr lang="en-US" dirty="0" smtClean="0"/>
              <a:t>-deltaic &amp; glacial sediments while seaward </a:t>
            </a:r>
            <a:r>
              <a:rPr lang="en-US" dirty="0" err="1" smtClean="0"/>
              <a:t>shales</a:t>
            </a:r>
            <a:r>
              <a:rPr lang="en-US" dirty="0" smtClean="0"/>
              <a:t> &amp; carbonates more common</a:t>
            </a:r>
          </a:p>
          <a:p>
            <a:pPr marL="419100" indent="-419100"/>
            <a:r>
              <a:rPr lang="en-US" dirty="0" smtClean="0"/>
              <a:t>Oil fields probably sourced from organic rich </a:t>
            </a:r>
            <a:r>
              <a:rPr lang="en-US" dirty="0" err="1" smtClean="0"/>
              <a:t>mfs</a:t>
            </a:r>
            <a:r>
              <a:rPr lang="en-US" dirty="0" smtClean="0"/>
              <a:t> events</a:t>
            </a:r>
          </a:p>
          <a:p>
            <a:pPr marL="419100" indent="-419100"/>
            <a:r>
              <a:rPr lang="en-US" dirty="0" smtClean="0"/>
              <a:t>These same organic rich sediments associated with reservoir quality rocks high grade the hydrocarbon potential of these rocks </a:t>
            </a:r>
          </a:p>
        </p:txBody>
      </p:sp>
    </p:spTree>
    <p:extLst>
      <p:ext uri="{BB962C8B-B14F-4D97-AF65-F5344CB8AC3E}">
        <p14:creationId xmlns:p14="http://schemas.microsoft.com/office/powerpoint/2010/main" val="108968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362201"/>
            <a:ext cx="8001000" cy="3603625"/>
          </a:xfrm>
          <a:noFill/>
          <a:ln/>
        </p:spPr>
        <p:txBody>
          <a:bodyPr/>
          <a:lstStyle/>
          <a:p>
            <a:r>
              <a:rPr lang="en-US" altLang="en-US" dirty="0"/>
              <a:t>Sedimentary rocks are the product of the creation, transport, deposition, and diagenesis of detritus and solutes derived from pre-existing rocks.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2575" y="152400"/>
            <a:ext cx="9393238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dirty="0" smtClean="0"/>
              <a:t>Carbonates are sedimentary rocks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87730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002-CarbonatePartic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/>
          <a:stretch/>
        </p:blipFill>
        <p:spPr bwMode="auto">
          <a:xfrm>
            <a:off x="762000" y="1447800"/>
            <a:ext cx="8305800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762000" y="3778250"/>
            <a:ext cx="8305800" cy="1371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altLang="en-US" sz="3600">
              <a:latin typeface="Impact" panose="020B0806030902050204" pitchFamily="34" charset="0"/>
            </a:endParaRPr>
          </a:p>
        </p:txBody>
      </p:sp>
      <p:sp>
        <p:nvSpPr>
          <p:cNvPr id="437253" name="Rectangle 5"/>
          <p:cNvSpPr>
            <a:spLocks noChangeArrowheads="1"/>
          </p:cNvSpPr>
          <p:nvPr/>
        </p:nvSpPr>
        <p:spPr bwMode="auto">
          <a:xfrm>
            <a:off x="762000" y="4197350"/>
            <a:ext cx="8305800" cy="533400"/>
          </a:xfrm>
          <a:prstGeom prst="rect">
            <a:avLst/>
          </a:prstGeom>
          <a:solidFill>
            <a:srgbClr val="009999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7254" name="Text Box 6"/>
          <p:cNvSpPr txBox="1">
            <a:spLocks noChangeArrowheads="1"/>
          </p:cNvSpPr>
          <p:nvPr/>
        </p:nvSpPr>
        <p:spPr bwMode="auto">
          <a:xfrm>
            <a:off x="2667000" y="5194300"/>
            <a:ext cx="50492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b="0" dirty="0">
                <a:solidFill>
                  <a:schemeClr val="tx2"/>
                </a:solidFill>
                <a:latin typeface="+mn-lt"/>
              </a:rPr>
              <a:t>TEMPERATE OCEANS</a:t>
            </a:r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4073346" y="4143376"/>
            <a:ext cx="22365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b="0" dirty="0">
                <a:solidFill>
                  <a:schemeClr val="tx2"/>
                </a:solidFill>
                <a:latin typeface="+mn-lt"/>
              </a:rPr>
              <a:t>TROPICS</a:t>
            </a:r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>
          <a:xfrm>
            <a:off x="304800" y="2286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en-US" sz="3600" dirty="0" smtClean="0">
                <a:solidFill>
                  <a:schemeClr val="tx2"/>
                </a:solidFill>
              </a:rPr>
              <a:t>Areas of Modern Carbonate Deposition</a:t>
            </a:r>
            <a:endParaRPr kumimoji="0" lang="en-US" altLang="en-US" sz="3600" dirty="0">
              <a:solidFill>
                <a:schemeClr val="tx2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667000" y="3087469"/>
            <a:ext cx="50492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b="0" dirty="0">
                <a:solidFill>
                  <a:schemeClr val="tx2"/>
                </a:solidFill>
                <a:latin typeface="+mn-lt"/>
              </a:rPr>
              <a:t>TEMPERATE OCEANS</a:t>
            </a:r>
          </a:p>
        </p:txBody>
      </p:sp>
    </p:spTree>
    <p:extLst>
      <p:ext uri="{BB962C8B-B14F-4D97-AF65-F5344CB8AC3E}">
        <p14:creationId xmlns:p14="http://schemas.microsoft.com/office/powerpoint/2010/main" val="1683871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51" grpId="0" animBg="1" autoUpdateAnimBg="0"/>
      <p:bldP spid="437253" grpId="0" animBg="1"/>
      <p:bldP spid="437254" grpId="0" autoUpdateAnimBg="0"/>
      <p:bldP spid="437252" grpId="0" autoUpdateAnimBg="0"/>
      <p:bldP spid="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tab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492539"/>
            <a:ext cx="8743950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228600"/>
            <a:ext cx="6362700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>
                <a:solidFill>
                  <a:schemeClr val="tx2"/>
                </a:solidFill>
                <a:latin typeface="+mn-lt"/>
              </a:rPr>
              <a:t>Setting versus Sediments</a:t>
            </a:r>
          </a:p>
        </p:txBody>
      </p:sp>
    </p:spTree>
    <p:extLst>
      <p:ext uri="{BB962C8B-B14F-4D97-AF65-F5344CB8AC3E}">
        <p14:creationId xmlns:p14="http://schemas.microsoft.com/office/powerpoint/2010/main" val="528265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68640"/>
            <a:ext cx="98298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Factors Controlling Modern Carbonates Facies</a:t>
            </a:r>
            <a:endParaRPr lang="en-US" sz="3600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447800"/>
            <a:ext cx="8229600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Bank Geometry &amp; Topography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Turbulence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Water Quality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Biological Influence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Sea Level Position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Lack of Clastic Sedimentation or Nutrients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>
          <a:xfrm>
            <a:off x="3581400" y="63563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umimoji="1" sz="1200" b="1"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b="0" smtClean="0">
                <a:latin typeface="+mn-lt"/>
              </a:rPr>
              <a:t>”Carbonate Hierarchies” </a:t>
            </a:r>
          </a:p>
          <a:p>
            <a:pPr algn="ctr"/>
            <a:r>
              <a:rPr lang="en-US" b="0" smtClean="0">
                <a:latin typeface="+mn-lt"/>
              </a:rPr>
              <a:t>Christopher G. St. C. Kendall</a:t>
            </a:r>
            <a:endParaRPr lang="en-US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74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7"/>
          <a:stretch/>
        </p:blipFill>
        <p:spPr>
          <a:xfrm>
            <a:off x="1931578" y="1143000"/>
            <a:ext cx="6233344" cy="516636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04800" y="139868"/>
            <a:ext cx="769973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sz="3600" b="0" dirty="0" smtClean="0">
                <a:solidFill>
                  <a:schemeClr val="tx2"/>
                </a:solidFill>
                <a:latin typeface="+mj-lt"/>
              </a:rPr>
              <a:t>Controls </a:t>
            </a:r>
            <a:r>
              <a:rPr lang="en-US" sz="3600" b="0" dirty="0">
                <a:solidFill>
                  <a:schemeClr val="tx2"/>
                </a:solidFill>
                <a:latin typeface="+mj-lt"/>
              </a:rPr>
              <a:t>on Carbonate Accumulation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1001" y="9010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62600"/>
            <a:ext cx="47625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89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88924" y="1"/>
            <a:ext cx="10302876" cy="947737"/>
          </a:xfrm>
        </p:spPr>
        <p:txBody>
          <a:bodyPr>
            <a:noAutofit/>
          </a:bodyPr>
          <a:lstStyle/>
          <a:p>
            <a:r>
              <a:rPr lang="en-US" sz="3600" dirty="0" smtClean="0"/>
              <a:t>Carbonate </a:t>
            </a:r>
            <a:r>
              <a:rPr lang="en-US" sz="3600" dirty="0"/>
              <a:t>Depositional Setting Physiography</a:t>
            </a:r>
          </a:p>
        </p:txBody>
      </p:sp>
      <p:pic>
        <p:nvPicPr>
          <p:cNvPr id="41988" name="Picture 4" descr="fig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46004"/>
            <a:ext cx="6967184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23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626" name="Group 2"/>
          <p:cNvGrpSpPr>
            <a:grpSpLocks/>
          </p:cNvGrpSpPr>
          <p:nvPr/>
        </p:nvGrpSpPr>
        <p:grpSpPr bwMode="auto">
          <a:xfrm>
            <a:off x="4683129" y="1077119"/>
            <a:ext cx="4876800" cy="5237162"/>
            <a:chOff x="2688" y="238"/>
            <a:chExt cx="3072" cy="3299"/>
          </a:xfrm>
        </p:grpSpPr>
        <p:pic>
          <p:nvPicPr>
            <p:cNvPr id="794627" name="Picture 3" descr="Carbonates-depth-Ginsbur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712"/>
              <a:ext cx="1872" cy="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4628" name="Picture 4" descr="PG-Basin-Accumulat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38"/>
              <a:ext cx="3072" cy="1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4629" name="Picture 5" descr="003-Persian-Gul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4022725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4630" name="Rectangle 6"/>
          <p:cNvSpPr>
            <a:spLocks noChangeArrowheads="1"/>
          </p:cNvSpPr>
          <p:nvPr/>
        </p:nvSpPr>
        <p:spPr bwMode="auto">
          <a:xfrm rot="938673">
            <a:off x="2828925" y="4210246"/>
            <a:ext cx="76200" cy="1219200"/>
          </a:xfrm>
          <a:prstGeom prst="rect">
            <a:avLst/>
          </a:prstGeom>
          <a:solidFill>
            <a:srgbClr val="FC02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94631" name="AutoShape 7"/>
          <p:cNvSpPr>
            <a:spLocks noChangeArrowheads="1"/>
          </p:cNvSpPr>
          <p:nvPr/>
        </p:nvSpPr>
        <p:spPr bwMode="auto">
          <a:xfrm>
            <a:off x="3370224" y="3759200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Basin</a:t>
            </a:r>
          </a:p>
        </p:txBody>
      </p:sp>
      <p:sp>
        <p:nvSpPr>
          <p:cNvPr id="794632" name="AutoShape 8"/>
          <p:cNvSpPr>
            <a:spLocks noChangeArrowheads="1"/>
          </p:cNvSpPr>
          <p:nvPr/>
        </p:nvSpPr>
        <p:spPr bwMode="auto">
          <a:xfrm>
            <a:off x="2209800" y="4114800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Ramp</a:t>
            </a:r>
          </a:p>
        </p:txBody>
      </p:sp>
      <p:sp>
        <p:nvSpPr>
          <p:cNvPr id="794633" name="AutoShape 9"/>
          <p:cNvSpPr>
            <a:spLocks noChangeArrowheads="1"/>
          </p:cNvSpPr>
          <p:nvPr/>
        </p:nvSpPr>
        <p:spPr bwMode="auto">
          <a:xfrm>
            <a:off x="3112828" y="4914900"/>
            <a:ext cx="2590800" cy="838200"/>
          </a:xfrm>
          <a:prstGeom prst="leftArrowCallout">
            <a:avLst>
              <a:gd name="adj1" fmla="val 25000"/>
              <a:gd name="adj2" fmla="val 25000"/>
              <a:gd name="adj3" fmla="val 51515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Restricted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Shelf</a:t>
            </a:r>
          </a:p>
        </p:txBody>
      </p:sp>
      <p:sp>
        <p:nvSpPr>
          <p:cNvPr id="794634" name="AutoShape 10"/>
          <p:cNvSpPr>
            <a:spLocks noChangeArrowheads="1"/>
          </p:cNvSpPr>
          <p:nvPr/>
        </p:nvSpPr>
        <p:spPr bwMode="auto">
          <a:xfrm>
            <a:off x="1033066" y="4689769"/>
            <a:ext cx="2057400" cy="838200"/>
          </a:xfrm>
          <a:prstGeom prst="rightArrowCallout">
            <a:avLst>
              <a:gd name="adj1" fmla="val 25000"/>
              <a:gd name="adj2" fmla="val 25000"/>
              <a:gd name="adj3" fmla="val 4090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Open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Shelf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Carbonate Depositional Setting Physiography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2863195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30" grpId="0" animBg="1"/>
      <p:bldP spid="794631" grpId="0" animBg="1" autoUpdateAnimBg="0"/>
      <p:bldP spid="794632" grpId="0" animBg="1" autoUpdateAnimBg="0"/>
      <p:bldP spid="794633" grpId="0" animBg="1" autoUpdateAnimBg="0"/>
      <p:bldP spid="794634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143750" cy="515302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Carbonate Facies of UAE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270752612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7" y="1066803"/>
            <a:ext cx="6786563" cy="524827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Carbonate Facies of UAE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2837215037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505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”Carbonate Hierarchies” </a:t>
            </a:r>
          </a:p>
          <a:p>
            <a:r>
              <a:rPr lang="en-US"/>
              <a:t>Christopher G. St. C. Kendall</a:t>
            </a:r>
          </a:p>
        </p:txBody>
      </p:sp>
      <p:pic>
        <p:nvPicPr>
          <p:cNvPr id="868355" name="Picture 3" descr="004-Bahamas-Andros-Exumas-&amp;-T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13" y="1066800"/>
            <a:ext cx="4663440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8356" name="AutoShape 4"/>
          <p:cNvSpPr>
            <a:spLocks noChangeArrowheads="1"/>
          </p:cNvSpPr>
          <p:nvPr/>
        </p:nvSpPr>
        <p:spPr bwMode="auto">
          <a:xfrm>
            <a:off x="4061993" y="1636734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latin typeface="+mj-lt"/>
              </a:rPr>
              <a:t>Basin</a:t>
            </a:r>
          </a:p>
        </p:txBody>
      </p:sp>
      <p:sp>
        <p:nvSpPr>
          <p:cNvPr id="868357" name="AutoShape 5"/>
          <p:cNvSpPr>
            <a:spLocks noChangeArrowheads="1"/>
          </p:cNvSpPr>
          <p:nvPr/>
        </p:nvSpPr>
        <p:spPr bwMode="auto">
          <a:xfrm>
            <a:off x="3125753" y="1218417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+mj-lt"/>
              </a:rPr>
              <a:t>Rim</a:t>
            </a:r>
          </a:p>
        </p:txBody>
      </p:sp>
      <p:sp>
        <p:nvSpPr>
          <p:cNvPr id="868358" name="AutoShape 6"/>
          <p:cNvSpPr>
            <a:spLocks noChangeArrowheads="1"/>
          </p:cNvSpPr>
          <p:nvPr/>
        </p:nvSpPr>
        <p:spPr bwMode="auto">
          <a:xfrm>
            <a:off x="2973353" y="2288218"/>
            <a:ext cx="2590800" cy="838200"/>
          </a:xfrm>
          <a:prstGeom prst="leftArrowCallout">
            <a:avLst>
              <a:gd name="adj1" fmla="val 25000"/>
              <a:gd name="adj2" fmla="val 25000"/>
              <a:gd name="adj3" fmla="val 51515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+mj-lt"/>
              </a:rPr>
              <a:t>Restricted</a:t>
            </a:r>
          </a:p>
          <a:p>
            <a:pPr algn="ctr"/>
            <a:r>
              <a:rPr lang="en-US" sz="2000">
                <a:latin typeface="+mj-lt"/>
              </a:rPr>
              <a:t>Shelf</a:t>
            </a:r>
          </a:p>
        </p:txBody>
      </p:sp>
      <p:sp>
        <p:nvSpPr>
          <p:cNvPr id="868359" name="AutoShape 7"/>
          <p:cNvSpPr>
            <a:spLocks noChangeArrowheads="1"/>
          </p:cNvSpPr>
          <p:nvPr/>
        </p:nvSpPr>
        <p:spPr bwMode="auto">
          <a:xfrm>
            <a:off x="838200" y="1066800"/>
            <a:ext cx="2057400" cy="838200"/>
          </a:xfrm>
          <a:prstGeom prst="rightArrowCallout">
            <a:avLst>
              <a:gd name="adj1" fmla="val 25000"/>
              <a:gd name="adj2" fmla="val 25000"/>
              <a:gd name="adj3" fmla="val 4090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latin typeface="+mj-lt"/>
              </a:rPr>
              <a:t>Open</a:t>
            </a:r>
          </a:p>
          <a:p>
            <a:pPr algn="ctr"/>
            <a:r>
              <a:rPr lang="en-US" sz="2000">
                <a:latin typeface="+mj-lt"/>
              </a:rPr>
              <a:t>Shelf</a:t>
            </a:r>
          </a:p>
        </p:txBody>
      </p:sp>
      <p:grpSp>
        <p:nvGrpSpPr>
          <p:cNvPr id="868360" name="Group 8"/>
          <p:cNvGrpSpPr>
            <a:grpSpLocks/>
          </p:cNvGrpSpPr>
          <p:nvPr/>
        </p:nvGrpSpPr>
        <p:grpSpPr bwMode="auto">
          <a:xfrm>
            <a:off x="381000" y="4171950"/>
            <a:ext cx="8458200" cy="2698750"/>
            <a:chOff x="0" y="2628"/>
            <a:chExt cx="5328" cy="1700"/>
          </a:xfrm>
        </p:grpSpPr>
        <p:pic>
          <p:nvPicPr>
            <p:cNvPr id="868361" name="Picture 9" descr="SedSourcesJam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28"/>
              <a:ext cx="3679" cy="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8362" name="Picture 10" descr="Carbonates-depth-Ginsbur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628"/>
              <a:ext cx="1728" cy="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68363" name="Rectangle 11"/>
          <p:cNvSpPr>
            <a:spLocks noChangeArrowheads="1"/>
          </p:cNvSpPr>
          <p:nvPr/>
        </p:nvSpPr>
        <p:spPr bwMode="auto">
          <a:xfrm rot="2594811">
            <a:off x="4671980" y="3008088"/>
            <a:ext cx="76200" cy="1295400"/>
          </a:xfrm>
          <a:prstGeom prst="rect">
            <a:avLst/>
          </a:prstGeom>
          <a:solidFill>
            <a:srgbClr val="FC02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+mj-lt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Carbonate Depositional Setting Physiography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2701144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356" grpId="0" animBg="1" autoUpdateAnimBg="0"/>
      <p:bldP spid="868357" grpId="0" animBg="1" autoUpdateAnimBg="0"/>
      <p:bldP spid="868358" grpId="0" animBg="1" autoUpdateAnimBg="0"/>
      <p:bldP spid="868359" grpId="0" animBg="1" autoUpdateAnimBg="0"/>
      <p:bldP spid="86836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Permian-Basin"/>
          <p:cNvPicPr>
            <a:picLocks noGrp="1" noChangeAspect="1" noChangeArrowheads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" t="439" r="20793" b="38951"/>
          <a:stretch/>
        </p:blipFill>
        <p:spPr>
          <a:xfrm>
            <a:off x="1981200" y="1143000"/>
            <a:ext cx="5175678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2133600" y="1905000"/>
            <a:ext cx="1219200" cy="1371600"/>
          </a:xfrm>
          <a:prstGeom prst="rect">
            <a:avLst/>
          </a:prstGeom>
          <a:noFill/>
          <a:ln w="508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8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Carbonate Depositional Setting Physiography</a:t>
            </a:r>
            <a:endParaRPr kumimoji="0" lang="en-US" sz="36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5814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0" dirty="0">
                <a:latin typeface="+mn-lt"/>
              </a:rPr>
              <a:t>”Carbonate Hierarchies” </a:t>
            </a:r>
          </a:p>
          <a:p>
            <a:pPr algn="ctr"/>
            <a:r>
              <a:rPr lang="en-US" b="0" dirty="0">
                <a:latin typeface="+mn-lt"/>
              </a:rPr>
              <a:t>Christopher G. St. C. Kendall</a:t>
            </a:r>
          </a:p>
        </p:txBody>
      </p:sp>
    </p:spTree>
    <p:extLst>
      <p:ext uri="{BB962C8B-B14F-4D97-AF65-F5344CB8AC3E}">
        <p14:creationId xmlns:p14="http://schemas.microsoft.com/office/powerpoint/2010/main" val="414881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14400" y="2362201"/>
            <a:ext cx="8001000" cy="3603625"/>
          </a:xfrm>
          <a:noFill/>
          <a:ln/>
        </p:spPr>
        <p:txBody>
          <a:bodyPr/>
          <a:lstStyle/>
          <a:p>
            <a:r>
              <a:rPr lang="en-US" altLang="en-US" dirty="0"/>
              <a:t>Sedimentary rocks are the product of the creation, transport, deposition, and diagenesis of detritus and </a:t>
            </a:r>
            <a:r>
              <a:rPr lang="en-US" altLang="en-US" b="1" dirty="0">
                <a:solidFill>
                  <a:srgbClr val="C00000"/>
                </a:solidFill>
              </a:rPr>
              <a:t>solutes</a:t>
            </a:r>
            <a:r>
              <a:rPr lang="en-US" altLang="en-US" dirty="0"/>
              <a:t> derived from pre-existing rocks.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2575" y="152400"/>
            <a:ext cx="9393238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dirty="0" smtClean="0"/>
              <a:t>Carbonates are sedimentary rocks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32074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GuadalupeMt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5" y="1066800"/>
            <a:ext cx="7727324" cy="51206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6" name="AutoShape 4"/>
          <p:cNvSpPr>
            <a:spLocks noChangeArrowheads="1"/>
          </p:cNvSpPr>
          <p:nvPr/>
        </p:nvSpPr>
        <p:spPr bwMode="auto">
          <a:xfrm>
            <a:off x="5715000" y="2171699"/>
            <a:ext cx="2590800" cy="1333500"/>
          </a:xfrm>
          <a:prstGeom prst="leftArrowCallout">
            <a:avLst>
              <a:gd name="adj1" fmla="val 25000"/>
              <a:gd name="adj2" fmla="val 25000"/>
              <a:gd name="adj3" fmla="val 32381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Basin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Margin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Carbonates</a:t>
            </a: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3039033" y="1561652"/>
            <a:ext cx="1536700" cy="1320800"/>
          </a:xfrm>
          <a:prstGeom prst="upArrowCallout">
            <a:avLst>
              <a:gd name="adj1" fmla="val 29087"/>
              <a:gd name="adj2" fmla="val 29087"/>
              <a:gd name="adj3" fmla="val 16667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Sabkha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Sediments</a:t>
            </a:r>
          </a:p>
        </p:txBody>
      </p:sp>
      <p:sp>
        <p:nvSpPr>
          <p:cNvPr id="69638" name="AutoShape 6"/>
          <p:cNvSpPr>
            <a:spLocks noChangeArrowheads="1"/>
          </p:cNvSpPr>
          <p:nvPr/>
        </p:nvSpPr>
        <p:spPr bwMode="auto">
          <a:xfrm rot="-2398272">
            <a:off x="5045548" y="4671492"/>
            <a:ext cx="2395538" cy="1233488"/>
          </a:xfrm>
          <a:prstGeom prst="leftArrowCallout">
            <a:avLst>
              <a:gd name="adj1" fmla="val 25000"/>
              <a:gd name="adj2" fmla="val 25000"/>
              <a:gd name="adj3" fmla="val 32368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Basinal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Clastics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Carbonate Depositional Setting Physiography</a:t>
            </a:r>
            <a:endParaRPr kumimoji="0" lang="en-US" sz="3600" dirty="0"/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>
            <a:off x="5310187" y="533400"/>
            <a:ext cx="1143000" cy="1295400"/>
          </a:xfrm>
          <a:prstGeom prst="downArrowCallout">
            <a:avLst>
              <a:gd name="adj1" fmla="val 25000"/>
              <a:gd name="adj2" fmla="val 25000"/>
              <a:gd name="adj3" fmla="val 1888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Open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Shelf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38200" y="5791200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4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</a:t>
            </a:r>
            <a:r>
              <a:rPr lang="en-US" sz="1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4844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6" grpId="0" animBg="1"/>
      <p:bldP spid="69637" grpId="0" animBg="1"/>
      <p:bldP spid="69638" grpId="0" animBg="1"/>
      <p:bldP spid="696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026" descr="p3s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28889" r="1667" b="-8889"/>
          <a:stretch/>
        </p:blipFill>
        <p:spPr bwMode="auto">
          <a:xfrm>
            <a:off x="38100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 Permian Basin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39535671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Permian-BasinWell-Xsectio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189149"/>
            <a:ext cx="6450938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1905000" y="3922486"/>
            <a:ext cx="2209800" cy="838200"/>
          </a:xfrm>
          <a:prstGeom prst="leftArrowCallout">
            <a:avLst>
              <a:gd name="adj1" fmla="val 25000"/>
              <a:gd name="adj2" fmla="val 25000"/>
              <a:gd name="adj3" fmla="val 43939"/>
              <a:gd name="adj4" fmla="val 66667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Basin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Fill</a:t>
            </a:r>
          </a:p>
        </p:txBody>
      </p:sp>
      <p:sp>
        <p:nvSpPr>
          <p:cNvPr id="71686" name="AutoShape 6"/>
          <p:cNvSpPr>
            <a:spLocks noChangeArrowheads="1"/>
          </p:cNvSpPr>
          <p:nvPr/>
        </p:nvSpPr>
        <p:spPr bwMode="auto">
          <a:xfrm>
            <a:off x="2864305" y="1022900"/>
            <a:ext cx="2667000" cy="533400"/>
          </a:xfrm>
          <a:prstGeom prst="downArrowCallout">
            <a:avLst>
              <a:gd name="adj1" fmla="val 117857"/>
              <a:gd name="adj2" fmla="val 11785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Open Marine Shelf</a:t>
            </a:r>
          </a:p>
        </p:txBody>
      </p:sp>
      <p:sp>
        <p:nvSpPr>
          <p:cNvPr id="71688" name="AutoShape 8"/>
          <p:cNvSpPr>
            <a:spLocks noChangeArrowheads="1"/>
          </p:cNvSpPr>
          <p:nvPr/>
        </p:nvSpPr>
        <p:spPr bwMode="auto">
          <a:xfrm>
            <a:off x="410030" y="2667000"/>
            <a:ext cx="2454275" cy="1066800"/>
          </a:xfrm>
          <a:prstGeom prst="rightArrowCallout">
            <a:avLst>
              <a:gd name="adj1" fmla="val 25000"/>
              <a:gd name="adj2" fmla="val 25000"/>
              <a:gd name="adj3" fmla="val 38343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Margin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+mj-lt"/>
              </a:rPr>
              <a:t>Slope</a:t>
            </a:r>
          </a:p>
        </p:txBody>
      </p:sp>
      <p:sp>
        <p:nvSpPr>
          <p:cNvPr id="71690" name="AutoShape 10"/>
          <p:cNvSpPr>
            <a:spLocks noChangeArrowheads="1"/>
          </p:cNvSpPr>
          <p:nvPr/>
        </p:nvSpPr>
        <p:spPr bwMode="auto">
          <a:xfrm>
            <a:off x="6483885" y="1189149"/>
            <a:ext cx="2743200" cy="1143000"/>
          </a:xfrm>
          <a:prstGeom prst="leftArrowCallout">
            <a:avLst>
              <a:gd name="adj1" fmla="val 25000"/>
              <a:gd name="adj2" fmla="val 25000"/>
              <a:gd name="adj3" fmla="val 40000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Restricted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Tidal Flats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&amp; Lagoon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8924" y="1952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 Permian Basin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420178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/>
      <p:bldP spid="71686" grpId="0" animBg="1"/>
      <p:bldP spid="71688" grpId="0" animBg="1"/>
      <p:bldP spid="7169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69631" y="304800"/>
            <a:ext cx="8153400" cy="533400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Carbonate Components – The Key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/>
              <a:t>Interpretation of depositional setting of carbonates is based on 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Grain types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Grain packing or fabric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Sedimentary structures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Early diagenetic changes </a:t>
            </a:r>
          </a:p>
          <a:p>
            <a:pPr>
              <a:lnSpc>
                <a:spcPct val="80000"/>
              </a:lnSpc>
            </a:pPr>
            <a:r>
              <a:rPr lang="en-US" altLang="en-US"/>
              <a:t>Identification of grain types commonly used in subsurface studies of depositional setting because, unlike particles in siliciclastic rocks, carbonate grains generally formed within basin of deposition</a:t>
            </a:r>
          </a:p>
          <a:p>
            <a:pPr>
              <a:lnSpc>
                <a:spcPct val="80000"/>
              </a:lnSpc>
            </a:pPr>
            <a:r>
              <a:rPr lang="en-US" altLang="en-US" b="1"/>
              <a:t>NB</a:t>
            </a:r>
            <a:r>
              <a:rPr lang="en-US" altLang="en-US"/>
              <a:t>: This rule of thumb doesn’t always apply</a:t>
            </a:r>
          </a:p>
        </p:txBody>
      </p:sp>
    </p:spTree>
    <p:extLst>
      <p:ext uri="{BB962C8B-B14F-4D97-AF65-F5344CB8AC3E}">
        <p14:creationId xmlns:p14="http://schemas.microsoft.com/office/powerpoint/2010/main" val="16534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4800600" cy="762000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Carbonate Particles</a:t>
            </a:r>
          </a:p>
        </p:txBody>
      </p:sp>
      <p:sp>
        <p:nvSpPr>
          <p:cNvPr id="4413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114800"/>
          </a:xfrm>
        </p:spPr>
        <p:txBody>
          <a:bodyPr/>
          <a:lstStyle/>
          <a:p>
            <a:r>
              <a:rPr lang="en-US" altLang="en-US"/>
              <a:t>Subdivided into micrite (lime mud) &amp; sand-sized grains</a:t>
            </a:r>
          </a:p>
          <a:p>
            <a:r>
              <a:rPr lang="en-US" altLang="en-US"/>
              <a:t>These grains are separated on basis of shape &amp; internal structure </a:t>
            </a:r>
          </a:p>
          <a:p>
            <a:r>
              <a:rPr lang="en-US" altLang="en-US"/>
              <a:t>They are subdivided into: skeletal &amp; non-skeletal (bio-physico-chemical grains)</a:t>
            </a:r>
          </a:p>
        </p:txBody>
      </p:sp>
    </p:spTree>
    <p:extLst>
      <p:ext uri="{BB962C8B-B14F-4D97-AF65-F5344CB8AC3E}">
        <p14:creationId xmlns:p14="http://schemas.microsoft.com/office/powerpoint/2010/main" val="29503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004-Bahamas-Andros-Exumas-&amp;-T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71" y="1029367"/>
            <a:ext cx="5295233" cy="529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 Great Bahamas Bank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390923337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005-Acropora-Reef-East-And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16000"/>
            <a:ext cx="76200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Andros Reef Tract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394397655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1" name="Picture 1027" descr="006-BahamaNJoutl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77165"/>
            <a:ext cx="7800975" cy="522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</a:t>
            </a:r>
            <a:r>
              <a:rPr kumimoji="0" lang="en-US" sz="3600" dirty="0" err="1" smtClean="0"/>
              <a:t>Joulters</a:t>
            </a:r>
            <a:r>
              <a:rPr kumimoji="0" lang="en-US" sz="3600" dirty="0" smtClean="0"/>
              <a:t> Kay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3775639448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7" name="Picture 3" descr="007-Gra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28" y="1048512"/>
            <a:ext cx="4809744" cy="50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Carbonate Grains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64551952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3" name="Picture 3" descr="008-CarbonateParticles0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2"/>
          <a:stretch/>
        </p:blipFill>
        <p:spPr bwMode="auto">
          <a:xfrm>
            <a:off x="914401" y="1295400"/>
            <a:ext cx="8120063" cy="49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8924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Naming Carbonate Rocks 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2388239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en-US" sz="3600"/>
              <a:t>Sedimentary Rocks</a:t>
            </a:r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838200" y="14478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defRPr sz="32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SzPct val="130000"/>
              <a:buBlip>
                <a:blip r:embed="rId3"/>
              </a:buBlip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SzPct val="115000"/>
              <a:buBlip>
                <a:blip r:embed="rId3"/>
              </a:buBlip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800" dirty="0"/>
              <a:t>Detrital/Siliciclastic Sedimentary Rocks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conglomerates &amp; </a:t>
            </a:r>
            <a:r>
              <a:rPr lang="en-US" altLang="en-US" sz="2400" dirty="0" err="1"/>
              <a:t>breccias</a:t>
            </a:r>
            <a:endParaRPr lang="en-US" altLang="en-US" sz="2400" dirty="0"/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sandstones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mudstones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solidFill>
                  <a:srgbClr val="D42C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Carbonate Sedimentary Rocks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>
                <a:solidFill>
                  <a:srgbClr val="D42CA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carbonates</a:t>
            </a:r>
          </a:p>
          <a:p>
            <a:pPr>
              <a:lnSpc>
                <a:spcPct val="80000"/>
              </a:lnSpc>
            </a:pPr>
            <a:r>
              <a:rPr lang="en-US" altLang="en-US" sz="2800" dirty="0"/>
              <a:t>Other Sedimentary Rocks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evaporites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phosphates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organic-rich sedimentary rocks</a:t>
            </a:r>
          </a:p>
          <a:p>
            <a:pPr lvl="1">
              <a:lnSpc>
                <a:spcPct val="80000"/>
              </a:lnSpc>
            </a:pPr>
            <a:r>
              <a:rPr lang="en-US" altLang="en-US" sz="2400" dirty="0" err="1"/>
              <a:t>cherts</a:t>
            </a:r>
            <a:endParaRPr lang="en-US" altLang="en-US" sz="2400" dirty="0"/>
          </a:p>
          <a:p>
            <a:pPr lvl="1">
              <a:lnSpc>
                <a:spcPct val="80000"/>
              </a:lnSpc>
            </a:pPr>
            <a:r>
              <a:rPr lang="en-US" altLang="en-US" sz="2400" dirty="0" err="1"/>
              <a:t>volcaniclastic</a:t>
            </a:r>
            <a:r>
              <a:rPr lang="en-US" altLang="en-US" sz="2400" dirty="0"/>
              <a:t> rocks</a:t>
            </a:r>
          </a:p>
        </p:txBody>
      </p:sp>
      <p:sp>
        <p:nvSpPr>
          <p:cNvPr id="241668" name="AutoShape 4"/>
          <p:cNvSpPr>
            <a:spLocks noChangeArrowheads="1"/>
          </p:cNvSpPr>
          <p:nvPr/>
        </p:nvSpPr>
        <p:spPr bwMode="auto">
          <a:xfrm rot="8539708">
            <a:off x="5181600" y="1752600"/>
            <a:ext cx="2590800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2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8924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Dunham - Naming Carbonate Rocks </a:t>
            </a:r>
            <a:endParaRPr kumimoji="0"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44600"/>
            <a:ext cx="76200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21591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88924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Dunham - Naming Carbonate Rocks </a:t>
            </a:r>
            <a:endParaRPr kumimoji="0"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0" y="1213338"/>
            <a:ext cx="5016500" cy="50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17541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1168400"/>
            <a:ext cx="8064500" cy="45212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8924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Folk - Naming Carbonate Rocks 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3280062094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43" name="Picture 7" descr="FolkClassBas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26617"/>
            <a:ext cx="3886200" cy="490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8924" y="271463"/>
            <a:ext cx="10302876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Folk - Naming Carbonate Rocks 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307127981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 descr="fig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7"/>
          <a:stretch/>
        </p:blipFill>
        <p:spPr bwMode="auto">
          <a:xfrm>
            <a:off x="2461418" y="1028700"/>
            <a:ext cx="475456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9539" name="Rectangle 3"/>
          <p:cNvSpPr>
            <a:spLocks noChangeArrowheads="1"/>
          </p:cNvSpPr>
          <p:nvPr/>
        </p:nvSpPr>
        <p:spPr bwMode="auto">
          <a:xfrm>
            <a:off x="252663" y="304800"/>
            <a:ext cx="5638800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9pPr>
          </a:lstStyle>
          <a:p>
            <a:pPr algn="l" eaLnBrk="1" hangingPunct="1"/>
            <a:r>
              <a:rPr lang="en-US" altLang="en-US" sz="3600" b="0" dirty="0">
                <a:effectLst/>
                <a:latin typeface="+mj-lt"/>
              </a:rPr>
              <a:t>Lime </a:t>
            </a:r>
            <a:r>
              <a:rPr lang="en-US" altLang="en-US" sz="3600" b="0" dirty="0" smtClean="0">
                <a:effectLst/>
                <a:latin typeface="+mj-lt"/>
              </a:rPr>
              <a:t>Mud or </a:t>
            </a:r>
            <a:r>
              <a:rPr lang="en-US" altLang="en-US" sz="3600" b="0" dirty="0" err="1" smtClean="0">
                <a:effectLst/>
                <a:latin typeface="+mj-lt"/>
              </a:rPr>
              <a:t>Micrite</a:t>
            </a:r>
            <a:endParaRPr lang="en-US" altLang="en-US" sz="3600" b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0667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 descr="011-Whtings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74737"/>
            <a:ext cx="6858000" cy="5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63" name="AutoShape 3"/>
          <p:cNvSpPr>
            <a:spLocks noChangeArrowheads="1"/>
          </p:cNvSpPr>
          <p:nvPr/>
        </p:nvSpPr>
        <p:spPr bwMode="auto">
          <a:xfrm>
            <a:off x="609600" y="2133600"/>
            <a:ext cx="2667000" cy="990600"/>
          </a:xfrm>
          <a:prstGeom prst="homePlate">
            <a:avLst>
              <a:gd name="adj" fmla="val 673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WHITING</a:t>
            </a:r>
          </a:p>
        </p:txBody>
      </p:sp>
      <p:grpSp>
        <p:nvGrpSpPr>
          <p:cNvPr id="450564" name="Group 4"/>
          <p:cNvGrpSpPr>
            <a:grpSpLocks/>
          </p:cNvGrpSpPr>
          <p:nvPr/>
        </p:nvGrpSpPr>
        <p:grpSpPr bwMode="auto">
          <a:xfrm>
            <a:off x="1905000" y="3124200"/>
            <a:ext cx="4114801" cy="3048000"/>
            <a:chOff x="960" y="1968"/>
            <a:chExt cx="2592" cy="1920"/>
          </a:xfrm>
        </p:grpSpPr>
        <p:sp>
          <p:nvSpPr>
            <p:cNvPr id="450565" name="Rectangle 5"/>
            <p:cNvSpPr>
              <a:spLocks noChangeArrowheads="1"/>
            </p:cNvSpPr>
            <p:nvPr/>
          </p:nvSpPr>
          <p:spPr bwMode="auto">
            <a:xfrm>
              <a:off x="960" y="1968"/>
              <a:ext cx="2592" cy="192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50566" name="Text Box 6"/>
            <p:cNvSpPr txBox="1">
              <a:spLocks noChangeArrowheads="1"/>
            </p:cNvSpPr>
            <p:nvPr/>
          </p:nvSpPr>
          <p:spPr bwMode="auto">
            <a:xfrm>
              <a:off x="1056" y="2160"/>
              <a:ext cx="2451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2800" b="0" dirty="0">
                  <a:solidFill>
                    <a:schemeClr val="tx2"/>
                  </a:solidFill>
                  <a:latin typeface="+mn-lt"/>
                </a:rPr>
                <a:t>LIME MUD</a:t>
              </a:r>
            </a:p>
            <a:p>
              <a:pPr algn="ctr" eaLnBrk="1" hangingPunct="1"/>
              <a:r>
                <a:rPr lang="en-US" altLang="en-US" sz="2800" b="0" dirty="0">
                  <a:solidFill>
                    <a:schemeClr val="tx2"/>
                  </a:solidFill>
                  <a:latin typeface="+mn-lt"/>
                </a:rPr>
                <a:t>ACCUMULATES</a:t>
              </a:r>
            </a:p>
            <a:p>
              <a:pPr algn="ctr" eaLnBrk="1" hangingPunct="1"/>
              <a:r>
                <a:rPr lang="en-US" altLang="en-US" sz="2800" b="0" dirty="0">
                  <a:solidFill>
                    <a:schemeClr val="tx2"/>
                  </a:solidFill>
                  <a:latin typeface="+mn-lt"/>
                </a:rPr>
                <a:t>ON BANK, OFF BANK </a:t>
              </a:r>
            </a:p>
            <a:p>
              <a:pPr algn="ctr" eaLnBrk="1" hangingPunct="1"/>
              <a:r>
                <a:rPr lang="en-US" altLang="en-US" sz="2800" b="0" dirty="0">
                  <a:solidFill>
                    <a:schemeClr val="tx2"/>
                  </a:solidFill>
                  <a:latin typeface="+mn-lt"/>
                </a:rPr>
                <a:t>&amp; TIDAL FLATS</a:t>
              </a:r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24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Whiting Blooms 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3153533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3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012-3-Creeks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60463"/>
            <a:ext cx="7391400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Three Creeks  - Muds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2147561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 descr="013-Ordovician-K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08888"/>
            <a:ext cx="3986784" cy="531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2611" name="Rectangle 3"/>
          <p:cNvSpPr>
            <a:spLocks noChangeArrowheads="1"/>
          </p:cNvSpPr>
          <p:nvPr/>
        </p:nvSpPr>
        <p:spPr bwMode="auto">
          <a:xfrm>
            <a:off x="1031238" y="1965326"/>
            <a:ext cx="190468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Lime Mud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-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Ordovician</a:t>
            </a:r>
          </a:p>
          <a:p>
            <a:pPr algn="ctr" eaLnBrk="1" hangingPunct="1"/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Kentucky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Lime Mud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3035073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5" name="Picture 3" descr="014-Ordovician-K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56" y="1167384"/>
            <a:ext cx="6876288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Lime Mud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1037603208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9" name="Picture 3" descr="015-Ordovician-K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96172"/>
            <a:ext cx="6925056" cy="51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Settings of Rock Pavement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2524037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Porous </a:t>
            </a:r>
            <a:r>
              <a:rPr lang="en-US" dirty="0"/>
              <a:t>and permeable carbonates are the major component of the Giant Oil Fields </a:t>
            </a:r>
            <a:r>
              <a:rPr lang="en-US" dirty="0" smtClean="0"/>
              <a:t>particularly in the </a:t>
            </a:r>
            <a:r>
              <a:rPr lang="en-US" dirty="0"/>
              <a:t>Middle </a:t>
            </a:r>
            <a:r>
              <a:rPr lang="en-US" dirty="0" smtClean="0"/>
              <a:t>East</a:t>
            </a:r>
          </a:p>
          <a:p>
            <a:r>
              <a:rPr lang="en-US" dirty="0" smtClean="0"/>
              <a:t>For this reason an important objective of this talk is to learn how to </a:t>
            </a:r>
            <a:r>
              <a:rPr lang="en-US" dirty="0"/>
              <a:t>predict </a:t>
            </a:r>
            <a:r>
              <a:rPr lang="en-US" dirty="0" smtClean="0"/>
              <a:t>occurrence </a:t>
            </a:r>
            <a:r>
              <a:rPr lang="en-US" dirty="0"/>
              <a:t>the subsurface </a:t>
            </a:r>
            <a:r>
              <a:rPr lang="en-US" dirty="0" smtClean="0"/>
              <a:t>of carbonate facies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2575" y="152400"/>
            <a:ext cx="9393238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dirty="0" smtClean="0"/>
              <a:t>Carbonates House Giant Oil Fields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7526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3" name="Picture 3" descr="017-Persian-Gulf-Bl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091565"/>
            <a:ext cx="6807200" cy="523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271463"/>
            <a:ext cx="9753600" cy="9477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baseline="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sz="3600" dirty="0" smtClean="0"/>
              <a:t>Depositional Setting of Whiting Lime Muds </a:t>
            </a:r>
            <a:endParaRPr kumimoji="0" lang="en-US" sz="3600" dirty="0"/>
          </a:p>
        </p:txBody>
      </p:sp>
    </p:spTree>
    <p:extLst>
      <p:ext uri="{BB962C8B-B14F-4D97-AF65-F5344CB8AC3E}">
        <p14:creationId xmlns:p14="http://schemas.microsoft.com/office/powerpoint/2010/main" val="733515124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 descr="018-Micr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067796"/>
            <a:ext cx="6800850" cy="52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304800"/>
            <a:ext cx="5638800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9pPr>
          </a:lstStyle>
          <a:p>
            <a:pPr algn="l" eaLnBrk="1" hangingPunct="1"/>
            <a:r>
              <a:rPr lang="en-US" altLang="en-US" sz="3600" b="0" dirty="0">
                <a:effectLst/>
                <a:latin typeface="+mj-lt"/>
              </a:rPr>
              <a:t>Lime </a:t>
            </a:r>
            <a:r>
              <a:rPr lang="en-US" altLang="en-US" sz="3600" b="0" dirty="0" smtClean="0">
                <a:effectLst/>
                <a:latin typeface="+mj-lt"/>
              </a:rPr>
              <a:t>Mud or </a:t>
            </a:r>
            <a:r>
              <a:rPr lang="en-US" altLang="en-US" sz="3600" b="0" dirty="0" err="1" smtClean="0">
                <a:effectLst/>
                <a:latin typeface="+mj-lt"/>
              </a:rPr>
              <a:t>Micrite</a:t>
            </a:r>
            <a:endParaRPr lang="en-US" altLang="en-US" sz="3600" b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2697472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1" name="Picture 3" descr="019-Micrite-High-At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1066801"/>
            <a:ext cx="7281862" cy="52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8916" y="304800"/>
            <a:ext cx="8686800" cy="533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anose="020B0806030902050204" pitchFamily="34" charset="0"/>
              </a:defRPr>
            </a:lvl9pPr>
          </a:lstStyle>
          <a:p>
            <a:pPr algn="l" eaLnBrk="1" hangingPunct="1"/>
            <a:r>
              <a:rPr lang="en-US" altLang="en-US" sz="3600" b="0" dirty="0">
                <a:effectLst/>
                <a:latin typeface="+mj-lt"/>
              </a:rPr>
              <a:t>Lime </a:t>
            </a:r>
            <a:r>
              <a:rPr lang="en-US" altLang="en-US" sz="3600" b="0" dirty="0" smtClean="0">
                <a:effectLst/>
                <a:latin typeface="+mj-lt"/>
              </a:rPr>
              <a:t>Mud or </a:t>
            </a:r>
            <a:r>
              <a:rPr lang="en-US" altLang="en-US" sz="3600" b="0" dirty="0" err="1" smtClean="0">
                <a:effectLst/>
                <a:latin typeface="+mj-lt"/>
              </a:rPr>
              <a:t>Micrite</a:t>
            </a:r>
            <a:r>
              <a:rPr lang="en-US" altLang="en-US" sz="3600" b="0" dirty="0" smtClean="0">
                <a:effectLst/>
                <a:latin typeface="+mj-lt"/>
              </a:rPr>
              <a:t> on Shelf Margin</a:t>
            </a:r>
            <a:endParaRPr lang="en-US" altLang="en-US" sz="3600" b="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1258079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5" name="Picture 3" descr="020-Erfoud-Mor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620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16" name="Rectangle 4"/>
          <p:cNvSpPr>
            <a:spLocks noChangeArrowheads="1"/>
          </p:cNvSpPr>
          <p:nvPr/>
        </p:nvSpPr>
        <p:spPr bwMode="auto">
          <a:xfrm>
            <a:off x="838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69317" name="Rectangle 5"/>
          <p:cNvSpPr>
            <a:spLocks noChangeArrowheads="1"/>
          </p:cNvSpPr>
          <p:nvPr/>
        </p:nvSpPr>
        <p:spPr bwMode="auto">
          <a:xfrm>
            <a:off x="-914400" y="531426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Mud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Mound Morocco</a:t>
            </a:r>
          </a:p>
        </p:txBody>
      </p:sp>
      <p:sp>
        <p:nvSpPr>
          <p:cNvPr id="2" name="Rectangle 1"/>
          <p:cNvSpPr/>
          <p:nvPr/>
        </p:nvSpPr>
        <p:spPr>
          <a:xfrm>
            <a:off x="270164" y="211604"/>
            <a:ext cx="9417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Devonian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Micrite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Sponge and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Bioclastic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Reef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3361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9" name="Picture 3" descr="021-Micrite-&amp;-Ostraco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2" y="1085659"/>
            <a:ext cx="4905375" cy="523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340" name="Rectangle 4"/>
          <p:cNvSpPr>
            <a:spLocks noChangeArrowheads="1"/>
          </p:cNvSpPr>
          <p:nvPr/>
        </p:nvSpPr>
        <p:spPr bwMode="auto">
          <a:xfrm>
            <a:off x="228600" y="76200"/>
            <a:ext cx="396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err="1">
                <a:solidFill>
                  <a:schemeClr val="tx2"/>
                </a:solidFill>
                <a:latin typeface="+mj-lt"/>
              </a:rPr>
              <a:t>Micrite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3349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3" name="Picture 3" descr="022-Micrite-&amp;-Sponge-Spic-Gho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99" y="1059878"/>
            <a:ext cx="4857750" cy="519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396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err="1">
                <a:solidFill>
                  <a:schemeClr val="tx2"/>
                </a:solidFill>
                <a:latin typeface="+mj-lt"/>
              </a:rPr>
              <a:t>Micrite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3354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010-LimeM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053655"/>
            <a:ext cx="7229475" cy="52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28600" y="76200"/>
            <a:ext cx="396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err="1">
                <a:solidFill>
                  <a:schemeClr val="tx2"/>
                </a:solidFill>
                <a:latin typeface="+mj-lt"/>
              </a:rPr>
              <a:t>Micrite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3144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1" name="Picture 3" descr="025-Skeletal-Accumual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31111"/>
          <a:stretch/>
        </p:blipFill>
        <p:spPr bwMode="auto">
          <a:xfrm>
            <a:off x="285750" y="1142999"/>
            <a:ext cx="5086350" cy="493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025-Skeletal-Accumual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b="5556"/>
          <a:stretch/>
        </p:blipFill>
        <p:spPr bwMode="auto">
          <a:xfrm>
            <a:off x="5511800" y="2763982"/>
            <a:ext cx="4318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Depositional Setting of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Bioclastic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Materials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313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title"/>
          </p:nvPr>
        </p:nvSpPr>
        <p:spPr>
          <a:xfrm>
            <a:off x="239714" y="163684"/>
            <a:ext cx="8664574" cy="838200"/>
          </a:xfrm>
          <a:noFill/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Carbonate Platform Accommodation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995400"/>
            <a:ext cx="4245725" cy="33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948642"/>
            <a:ext cx="4825539" cy="3385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26726" y="1608567"/>
            <a:ext cx="3755275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1" y="1690601"/>
            <a:ext cx="28809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ecological accommodation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35726" y="1462001"/>
            <a:ext cx="3755275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067" y="1690601"/>
            <a:ext cx="318388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n-lt"/>
              </a:rPr>
              <a:t>physical accommodation only</a:t>
            </a:r>
          </a:p>
        </p:txBody>
      </p:sp>
    </p:spTree>
    <p:extLst>
      <p:ext uri="{BB962C8B-B14F-4D97-AF65-F5344CB8AC3E}">
        <p14:creationId xmlns:p14="http://schemas.microsoft.com/office/powerpoint/2010/main" val="132319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5" name="Picture 3" descr="026-Carbonate-Skelet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4102" r="3211" b="4273"/>
          <a:stretch/>
        </p:blipFill>
        <p:spPr bwMode="auto">
          <a:xfrm>
            <a:off x="1143000" y="1066800"/>
            <a:ext cx="7772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Source of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Bioclastic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Materials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012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634" name="Rectangle 2"/>
          <p:cNvSpPr>
            <a:spLocks noChangeArrowheads="1"/>
          </p:cNvSpPr>
          <p:nvPr/>
        </p:nvSpPr>
        <p:spPr bwMode="auto">
          <a:xfrm>
            <a:off x="762000" y="4664095"/>
            <a:ext cx="8458200" cy="150810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</a:rPr>
              <a:t>Database captured 33% of total discovered reserves in carbonates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</a:rPr>
              <a:t>41% of plays exhibit an evaporite seal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</a:rPr>
              <a:t>64% of discovered reserves trapped under an evaporite seal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</a:rPr>
              <a:t>So evaporites are important? </a:t>
            </a:r>
          </a:p>
        </p:txBody>
      </p:sp>
      <p:sp>
        <p:nvSpPr>
          <p:cNvPr id="1349640" name="Rectangle 8"/>
          <p:cNvSpPr>
            <a:spLocks noChangeArrowheads="1"/>
          </p:cNvSpPr>
          <p:nvPr/>
        </p:nvSpPr>
        <p:spPr bwMode="auto">
          <a:xfrm>
            <a:off x="1695451" y="1198563"/>
            <a:ext cx="31654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35" name="Rectangle 3"/>
          <p:cNvSpPr>
            <a:spLocks noChangeArrowheads="1"/>
          </p:cNvSpPr>
          <p:nvPr/>
        </p:nvSpPr>
        <p:spPr bwMode="auto">
          <a:xfrm>
            <a:off x="1295400" y="4035425"/>
            <a:ext cx="3180358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(1) USGS World Assessment (2000)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(2) </a:t>
            </a:r>
            <a:r>
              <a:rPr lang="en-US" sz="1400" dirty="0" err="1">
                <a:solidFill>
                  <a:schemeClr val="tx2"/>
                </a:solidFill>
                <a:latin typeface="+mj-lt"/>
              </a:rPr>
              <a:t>hMobil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 CATT Study (1999)</a:t>
            </a:r>
          </a:p>
        </p:txBody>
      </p:sp>
      <p:sp>
        <p:nvSpPr>
          <p:cNvPr id="1349638" name="AutoShape 6"/>
          <p:cNvSpPr>
            <a:spLocks noChangeAspect="1" noChangeArrowheads="1" noTextEdit="1"/>
          </p:cNvSpPr>
          <p:nvPr/>
        </p:nvSpPr>
        <p:spPr bwMode="auto">
          <a:xfrm>
            <a:off x="762000" y="1081087"/>
            <a:ext cx="3868738" cy="35210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44" name="Rectangle 12"/>
          <p:cNvSpPr>
            <a:spLocks noChangeArrowheads="1"/>
          </p:cNvSpPr>
          <p:nvPr/>
        </p:nvSpPr>
        <p:spPr bwMode="auto">
          <a:xfrm>
            <a:off x="2895600" y="1828801"/>
            <a:ext cx="160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+mj-lt"/>
              </a:rPr>
              <a:t>56%World Total Reserves in Carbonates </a:t>
            </a:r>
          </a:p>
        </p:txBody>
      </p:sp>
      <p:sp>
        <p:nvSpPr>
          <p:cNvPr id="1349645" name="Rectangle 13"/>
          <p:cNvSpPr>
            <a:spLocks noChangeArrowheads="1"/>
          </p:cNvSpPr>
          <p:nvPr/>
        </p:nvSpPr>
        <p:spPr bwMode="auto">
          <a:xfrm>
            <a:off x="2895600" y="1828801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+mj-lt"/>
              </a:rPr>
              <a:t>56% Total Reserves in Carbonates </a:t>
            </a:r>
          </a:p>
        </p:txBody>
      </p:sp>
      <p:sp>
        <p:nvSpPr>
          <p:cNvPr id="1349646" name="Text Box 14"/>
          <p:cNvSpPr txBox="1">
            <a:spLocks noChangeArrowheads="1"/>
          </p:cNvSpPr>
          <p:nvPr/>
        </p:nvSpPr>
        <p:spPr bwMode="auto">
          <a:xfrm>
            <a:off x="1542594" y="2462214"/>
            <a:ext cx="121058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+mj-lt"/>
              </a:rPr>
              <a:t>Total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+mj-lt"/>
              </a:rPr>
              <a:t>Reserves</a:t>
            </a:r>
          </a:p>
        </p:txBody>
      </p:sp>
      <p:sp>
        <p:nvSpPr>
          <p:cNvPr id="1349647" name="Text Box 15"/>
          <p:cNvSpPr txBox="1">
            <a:spLocks noChangeArrowheads="1"/>
          </p:cNvSpPr>
          <p:nvPr/>
        </p:nvSpPr>
        <p:spPr bwMode="auto">
          <a:xfrm>
            <a:off x="3091436" y="3297239"/>
            <a:ext cx="132600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+mj-lt"/>
              </a:rPr>
              <a:t>Carbonate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+mj-lt"/>
              </a:rPr>
              <a:t>Fraction</a:t>
            </a:r>
          </a:p>
        </p:txBody>
      </p:sp>
      <p:sp>
        <p:nvSpPr>
          <p:cNvPr id="1349648" name="Rectangle 16"/>
          <p:cNvSpPr>
            <a:spLocks noChangeArrowheads="1"/>
          </p:cNvSpPr>
          <p:nvPr/>
        </p:nvSpPr>
        <p:spPr bwMode="auto">
          <a:xfrm>
            <a:off x="1295401" y="1139825"/>
            <a:ext cx="3211513" cy="2833688"/>
          </a:xfrm>
          <a:prstGeom prst="rect">
            <a:avLst/>
          </a:prstGeom>
          <a:solidFill>
            <a:srgbClr val="FF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49" name="Line 17"/>
          <p:cNvSpPr>
            <a:spLocks noChangeShapeType="1"/>
          </p:cNvSpPr>
          <p:nvPr/>
        </p:nvSpPr>
        <p:spPr bwMode="auto">
          <a:xfrm>
            <a:off x="1336676" y="3417889"/>
            <a:ext cx="32115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0" name="Line 18"/>
          <p:cNvSpPr>
            <a:spLocks noChangeShapeType="1"/>
          </p:cNvSpPr>
          <p:nvPr/>
        </p:nvSpPr>
        <p:spPr bwMode="auto">
          <a:xfrm>
            <a:off x="1336676" y="2849564"/>
            <a:ext cx="321151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1" name="Line 19"/>
          <p:cNvSpPr>
            <a:spLocks noChangeShapeType="1"/>
          </p:cNvSpPr>
          <p:nvPr/>
        </p:nvSpPr>
        <p:spPr bwMode="auto">
          <a:xfrm>
            <a:off x="1336676" y="2282825"/>
            <a:ext cx="32115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2" name="Line 20"/>
          <p:cNvSpPr>
            <a:spLocks noChangeShapeType="1"/>
          </p:cNvSpPr>
          <p:nvPr/>
        </p:nvSpPr>
        <p:spPr bwMode="auto">
          <a:xfrm>
            <a:off x="1336676" y="1714500"/>
            <a:ext cx="321151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3" name="Rectangle 21"/>
          <p:cNvSpPr>
            <a:spLocks noChangeArrowheads="1"/>
          </p:cNvSpPr>
          <p:nvPr/>
        </p:nvSpPr>
        <p:spPr bwMode="auto">
          <a:xfrm>
            <a:off x="1582738" y="1643063"/>
            <a:ext cx="1231900" cy="2330450"/>
          </a:xfrm>
          <a:prstGeom prst="rect">
            <a:avLst/>
          </a:prstGeom>
          <a:solidFill>
            <a:srgbClr val="FF99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4" name="Rectangle 22"/>
          <p:cNvSpPr>
            <a:spLocks noChangeArrowheads="1"/>
          </p:cNvSpPr>
          <p:nvPr/>
        </p:nvSpPr>
        <p:spPr bwMode="auto">
          <a:xfrm>
            <a:off x="3028950" y="2667001"/>
            <a:ext cx="1231900" cy="1306513"/>
          </a:xfrm>
          <a:prstGeom prst="rect">
            <a:avLst/>
          </a:prstGeom>
          <a:solidFill>
            <a:srgbClr val="99CCFF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5" name="Line 23"/>
          <p:cNvSpPr>
            <a:spLocks noChangeShapeType="1"/>
          </p:cNvSpPr>
          <p:nvPr/>
        </p:nvSpPr>
        <p:spPr bwMode="auto">
          <a:xfrm>
            <a:off x="1292225" y="3417889"/>
            <a:ext cx="444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6" name="Line 24"/>
          <p:cNvSpPr>
            <a:spLocks noChangeShapeType="1"/>
          </p:cNvSpPr>
          <p:nvPr/>
        </p:nvSpPr>
        <p:spPr bwMode="auto">
          <a:xfrm>
            <a:off x="1292225" y="2849564"/>
            <a:ext cx="444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7" name="Line 25"/>
          <p:cNvSpPr>
            <a:spLocks noChangeShapeType="1"/>
          </p:cNvSpPr>
          <p:nvPr/>
        </p:nvSpPr>
        <p:spPr bwMode="auto">
          <a:xfrm>
            <a:off x="1292225" y="2282825"/>
            <a:ext cx="44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8" name="Line 26"/>
          <p:cNvSpPr>
            <a:spLocks noChangeShapeType="1"/>
          </p:cNvSpPr>
          <p:nvPr/>
        </p:nvSpPr>
        <p:spPr bwMode="auto">
          <a:xfrm>
            <a:off x="1292225" y="1714500"/>
            <a:ext cx="44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59" name="Rectangle 27"/>
          <p:cNvSpPr>
            <a:spLocks noChangeArrowheads="1"/>
          </p:cNvSpPr>
          <p:nvPr/>
        </p:nvSpPr>
        <p:spPr bwMode="auto">
          <a:xfrm>
            <a:off x="1143000" y="3903664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latin typeface="+mj-lt"/>
              </a:rPr>
              <a:t>0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60" name="Rectangle 28"/>
          <p:cNvSpPr>
            <a:spLocks noChangeArrowheads="1"/>
          </p:cNvSpPr>
          <p:nvPr/>
        </p:nvSpPr>
        <p:spPr bwMode="auto">
          <a:xfrm>
            <a:off x="1143000" y="3335339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latin typeface="+mj-lt"/>
              </a:rPr>
              <a:t>1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61" name="Rectangle 29"/>
          <p:cNvSpPr>
            <a:spLocks noChangeArrowheads="1"/>
          </p:cNvSpPr>
          <p:nvPr/>
        </p:nvSpPr>
        <p:spPr bwMode="auto">
          <a:xfrm>
            <a:off x="1143000" y="2767014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latin typeface="+mj-lt"/>
              </a:rPr>
              <a:t>2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62" name="Rectangle 30"/>
          <p:cNvSpPr>
            <a:spLocks noChangeArrowheads="1"/>
          </p:cNvSpPr>
          <p:nvPr/>
        </p:nvSpPr>
        <p:spPr bwMode="auto">
          <a:xfrm>
            <a:off x="1143000" y="2200276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latin typeface="+mj-lt"/>
              </a:rPr>
              <a:t>3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63" name="Rectangle 31"/>
          <p:cNvSpPr>
            <a:spLocks noChangeArrowheads="1"/>
          </p:cNvSpPr>
          <p:nvPr/>
        </p:nvSpPr>
        <p:spPr bwMode="auto">
          <a:xfrm>
            <a:off x="1143000" y="1631951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latin typeface="+mj-lt"/>
              </a:rPr>
              <a:t>4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64" name="Rectangle 32"/>
          <p:cNvSpPr>
            <a:spLocks noChangeArrowheads="1"/>
          </p:cNvSpPr>
          <p:nvPr/>
        </p:nvSpPr>
        <p:spPr bwMode="auto">
          <a:xfrm>
            <a:off x="1143000" y="1065214"/>
            <a:ext cx="7854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chemeClr val="tx2"/>
                </a:solidFill>
                <a:latin typeface="+mj-lt"/>
              </a:rPr>
              <a:t>5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65" name="Rectangle 33"/>
          <p:cNvSpPr>
            <a:spLocks noChangeArrowheads="1"/>
          </p:cNvSpPr>
          <p:nvPr/>
        </p:nvSpPr>
        <p:spPr bwMode="auto">
          <a:xfrm>
            <a:off x="1830526" y="1752601"/>
            <a:ext cx="6807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+mj-lt"/>
              </a:rPr>
              <a:t>World</a:t>
            </a:r>
          </a:p>
          <a:p>
            <a:pPr algn="ctr"/>
            <a:r>
              <a:rPr lang="en-US" sz="1400" dirty="0">
                <a:solidFill>
                  <a:schemeClr val="tx2"/>
                </a:solidFill>
                <a:latin typeface="+mj-lt"/>
              </a:rPr>
              <a:t>Total (1)</a:t>
            </a:r>
          </a:p>
        </p:txBody>
      </p:sp>
      <p:sp>
        <p:nvSpPr>
          <p:cNvPr id="1349666" name="Rectangle 34"/>
          <p:cNvSpPr>
            <a:spLocks noChangeArrowheads="1"/>
          </p:cNvSpPr>
          <p:nvPr/>
        </p:nvSpPr>
        <p:spPr bwMode="auto">
          <a:xfrm rot="16200000">
            <a:off x="383625" y="2712472"/>
            <a:ext cx="112505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+mj-lt"/>
              </a:rPr>
              <a:t>Trillions BOE</a:t>
            </a:r>
          </a:p>
        </p:txBody>
      </p:sp>
      <p:sp>
        <p:nvSpPr>
          <p:cNvPr id="1349667" name="Rectangle 35"/>
          <p:cNvSpPr>
            <a:spLocks noChangeArrowheads="1"/>
          </p:cNvSpPr>
          <p:nvPr/>
        </p:nvSpPr>
        <p:spPr bwMode="auto">
          <a:xfrm>
            <a:off x="1858963" y="1446213"/>
            <a:ext cx="4937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68" name="Rectangle 36"/>
          <p:cNvSpPr>
            <a:spLocks noChangeArrowheads="1"/>
          </p:cNvSpPr>
          <p:nvPr/>
        </p:nvSpPr>
        <p:spPr bwMode="auto">
          <a:xfrm>
            <a:off x="2074863" y="2713038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+mj-lt"/>
              </a:rPr>
              <a:t>4.1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69" name="Rectangle 37"/>
          <p:cNvSpPr>
            <a:spLocks noChangeArrowheads="1"/>
          </p:cNvSpPr>
          <p:nvPr/>
        </p:nvSpPr>
        <p:spPr bwMode="auto">
          <a:xfrm>
            <a:off x="3479801" y="2468563"/>
            <a:ext cx="4857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70" name="Rectangle 38"/>
          <p:cNvSpPr>
            <a:spLocks noChangeArrowheads="1"/>
          </p:cNvSpPr>
          <p:nvPr/>
        </p:nvSpPr>
        <p:spPr bwMode="auto">
          <a:xfrm>
            <a:off x="3505200" y="3673475"/>
            <a:ext cx="24846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2"/>
                </a:solidFill>
                <a:latin typeface="+mj-lt"/>
              </a:rPr>
              <a:t>2.3</a:t>
            </a: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49671" name="Rectangle 39"/>
          <p:cNvSpPr>
            <a:spLocks noChangeArrowheads="1"/>
          </p:cNvSpPr>
          <p:nvPr/>
        </p:nvSpPr>
        <p:spPr bwMode="auto">
          <a:xfrm>
            <a:off x="2286001" y="1214438"/>
            <a:ext cx="101630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DISCOVERED</a:t>
            </a:r>
          </a:p>
        </p:txBody>
      </p:sp>
      <p:grpSp>
        <p:nvGrpSpPr>
          <p:cNvPr id="1349704" name="Group 72"/>
          <p:cNvGrpSpPr>
            <a:grpSpLocks/>
          </p:cNvGrpSpPr>
          <p:nvPr/>
        </p:nvGrpSpPr>
        <p:grpSpPr bwMode="auto">
          <a:xfrm>
            <a:off x="4775200" y="1063625"/>
            <a:ext cx="4597400" cy="2833688"/>
            <a:chOff x="2768" y="670"/>
            <a:chExt cx="2896" cy="1785"/>
          </a:xfrm>
        </p:grpSpPr>
        <p:sp>
          <p:nvSpPr>
            <p:cNvPr id="1349674" name="AutoShape 42"/>
            <p:cNvSpPr>
              <a:spLocks noChangeAspect="1" noChangeArrowheads="1" noTextEdit="1"/>
            </p:cNvSpPr>
            <p:nvPr/>
          </p:nvSpPr>
          <p:spPr bwMode="auto">
            <a:xfrm>
              <a:off x="2784" y="672"/>
              <a:ext cx="2880" cy="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49676" name="Rectangle 44"/>
            <p:cNvSpPr>
              <a:spLocks noChangeArrowheads="1"/>
            </p:cNvSpPr>
            <p:nvPr/>
          </p:nvSpPr>
          <p:spPr bwMode="auto">
            <a:xfrm>
              <a:off x="2768" y="670"/>
              <a:ext cx="2869" cy="17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4D4D4D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49677" name="Rectangle 45"/>
            <p:cNvSpPr>
              <a:spLocks noChangeArrowheads="1"/>
            </p:cNvSpPr>
            <p:nvPr/>
          </p:nvSpPr>
          <p:spPr bwMode="auto">
            <a:xfrm>
              <a:off x="2768" y="670"/>
              <a:ext cx="2869" cy="1785"/>
            </a:xfrm>
            <a:prstGeom prst="rect">
              <a:avLst/>
            </a:prstGeom>
            <a:noFill/>
            <a:ln w="1588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49684" name="Rectangle 52"/>
            <p:cNvSpPr>
              <a:spLocks noChangeArrowheads="1"/>
            </p:cNvSpPr>
            <p:nvPr/>
          </p:nvSpPr>
          <p:spPr bwMode="auto">
            <a:xfrm>
              <a:off x="3129" y="732"/>
              <a:ext cx="216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  <a:latin typeface="+mj-lt"/>
                </a:rPr>
                <a:t>Proven Plays with Discovered Reserves </a:t>
              </a:r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49685" name="Rectangle 53"/>
            <p:cNvSpPr>
              <a:spLocks noChangeArrowheads="1"/>
            </p:cNvSpPr>
            <p:nvPr/>
          </p:nvSpPr>
          <p:spPr bwMode="auto">
            <a:xfrm>
              <a:off x="3518" y="897"/>
              <a:ext cx="137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Reported (764,000 M</a:t>
              </a:r>
              <a:r>
                <a:rPr lang="en-US" sz="1400" dirty="0">
                  <a:solidFill>
                    <a:schemeClr val="tx2"/>
                  </a:solidFill>
                </a:rPr>
                <a:t>B</a:t>
              </a: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OE)</a:t>
              </a:r>
              <a:endParaRPr lang="en-US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49679" name="Freeform 47"/>
            <p:cNvSpPr>
              <a:spLocks/>
            </p:cNvSpPr>
            <p:nvPr/>
          </p:nvSpPr>
          <p:spPr bwMode="auto">
            <a:xfrm flipH="1" flipV="1">
              <a:off x="3696" y="1056"/>
              <a:ext cx="868" cy="991"/>
            </a:xfrm>
            <a:custGeom>
              <a:avLst/>
              <a:gdLst>
                <a:gd name="T0" fmla="*/ 1324 w 3079"/>
                <a:gd name="T1" fmla="*/ 0 h 3513"/>
                <a:gd name="T2" fmla="*/ 3079 w 3079"/>
                <a:gd name="T3" fmla="*/ 1756 h 3513"/>
                <a:gd name="T4" fmla="*/ 1324 w 3079"/>
                <a:gd name="T5" fmla="*/ 3513 h 3513"/>
                <a:gd name="T6" fmla="*/ 0 w 3079"/>
                <a:gd name="T7" fmla="*/ 2909 h 3513"/>
                <a:gd name="T8" fmla="*/ 1324 w 3079"/>
                <a:gd name="T9" fmla="*/ 1756 h 3513"/>
                <a:gd name="T10" fmla="*/ 1324 w 3079"/>
                <a:gd name="T11" fmla="*/ 0 h 3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9" h="3513">
                  <a:moveTo>
                    <a:pt x="1324" y="0"/>
                  </a:moveTo>
                  <a:cubicBezTo>
                    <a:pt x="2293" y="0"/>
                    <a:pt x="3079" y="786"/>
                    <a:pt x="3079" y="1756"/>
                  </a:cubicBezTo>
                  <a:cubicBezTo>
                    <a:pt x="3079" y="2726"/>
                    <a:pt x="2293" y="3513"/>
                    <a:pt x="1324" y="3513"/>
                  </a:cubicBezTo>
                  <a:cubicBezTo>
                    <a:pt x="816" y="3513"/>
                    <a:pt x="333" y="3292"/>
                    <a:pt x="0" y="2909"/>
                  </a:cubicBezTo>
                  <a:lnTo>
                    <a:pt x="1324" y="1756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FF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49682" name="Freeform 50"/>
            <p:cNvSpPr>
              <a:spLocks/>
            </p:cNvSpPr>
            <p:nvPr/>
          </p:nvSpPr>
          <p:spPr bwMode="auto">
            <a:xfrm flipH="1" flipV="1">
              <a:off x="4190" y="1226"/>
              <a:ext cx="494" cy="820"/>
            </a:xfrm>
            <a:custGeom>
              <a:avLst/>
              <a:gdLst>
                <a:gd name="T0" fmla="*/ 430 w 1754"/>
                <a:gd name="T1" fmla="*/ 2908 h 2908"/>
                <a:gd name="T2" fmla="*/ 0 w 1754"/>
                <a:gd name="T3" fmla="*/ 1756 h 2908"/>
                <a:gd name="T4" fmla="*/ 1754 w 1754"/>
                <a:gd name="T5" fmla="*/ 0 h 2908"/>
                <a:gd name="T6" fmla="*/ 1754 w 1754"/>
                <a:gd name="T7" fmla="*/ 1756 h 2908"/>
                <a:gd name="T8" fmla="*/ 430 w 1754"/>
                <a:gd name="T9" fmla="*/ 2908 h 2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4" h="2908">
                  <a:moveTo>
                    <a:pt x="430" y="2908"/>
                  </a:moveTo>
                  <a:cubicBezTo>
                    <a:pt x="153" y="2589"/>
                    <a:pt x="0" y="2180"/>
                    <a:pt x="0" y="1756"/>
                  </a:cubicBezTo>
                  <a:cubicBezTo>
                    <a:pt x="0" y="786"/>
                    <a:pt x="785" y="0"/>
                    <a:pt x="1754" y="0"/>
                  </a:cubicBezTo>
                  <a:lnTo>
                    <a:pt x="1754" y="1756"/>
                  </a:lnTo>
                  <a:lnTo>
                    <a:pt x="430" y="2908"/>
                  </a:lnTo>
                  <a:close/>
                </a:path>
              </a:pathLst>
            </a:custGeom>
            <a:solidFill>
              <a:srgbClr val="33CC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49686" name="Rectangle 54"/>
            <p:cNvSpPr>
              <a:spLocks noChangeArrowheads="1"/>
            </p:cNvSpPr>
            <p:nvPr/>
          </p:nvSpPr>
          <p:spPr bwMode="auto">
            <a:xfrm>
              <a:off x="3936" y="1392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  <a:latin typeface="+mj-lt"/>
                </a:rPr>
                <a:t>64%</a:t>
              </a:r>
            </a:p>
          </p:txBody>
        </p:sp>
        <p:sp>
          <p:nvSpPr>
            <p:cNvPr id="1349687" name="Rectangle 55"/>
            <p:cNvSpPr>
              <a:spLocks noChangeArrowheads="1"/>
            </p:cNvSpPr>
            <p:nvPr/>
          </p:nvSpPr>
          <p:spPr bwMode="auto">
            <a:xfrm>
              <a:off x="4320" y="1584"/>
              <a:ext cx="22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  <a:latin typeface="+mj-lt"/>
                </a:rPr>
                <a:t>36%</a:t>
              </a:r>
            </a:p>
          </p:txBody>
        </p:sp>
        <p:grpSp>
          <p:nvGrpSpPr>
            <p:cNvPr id="1349688" name="Group 56"/>
            <p:cNvGrpSpPr>
              <a:grpSpLocks/>
            </p:cNvGrpSpPr>
            <p:nvPr/>
          </p:nvGrpSpPr>
          <p:grpSpPr bwMode="auto">
            <a:xfrm>
              <a:off x="3005" y="2058"/>
              <a:ext cx="198" cy="277"/>
              <a:chOff x="3005" y="2058"/>
              <a:chExt cx="198" cy="277"/>
            </a:xfrm>
          </p:grpSpPr>
          <p:sp>
            <p:nvSpPr>
              <p:cNvPr id="1349689" name="Rectangle 57"/>
              <p:cNvSpPr>
                <a:spLocks noChangeArrowheads="1"/>
              </p:cNvSpPr>
              <p:nvPr/>
            </p:nvSpPr>
            <p:spPr bwMode="auto">
              <a:xfrm>
                <a:off x="3005" y="2058"/>
                <a:ext cx="198" cy="2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349690" name="Rectangle 58"/>
              <p:cNvSpPr>
                <a:spLocks noChangeArrowheads="1"/>
              </p:cNvSpPr>
              <p:nvPr/>
            </p:nvSpPr>
            <p:spPr bwMode="auto">
              <a:xfrm>
                <a:off x="3005" y="2058"/>
                <a:ext cx="198" cy="277"/>
              </a:xfrm>
              <a:prstGeom prst="rect">
                <a:avLst/>
              </a:prstGeom>
              <a:noFill/>
              <a:ln w="1588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grpSp>
          <p:nvGrpSpPr>
            <p:cNvPr id="1349691" name="Group 59"/>
            <p:cNvGrpSpPr>
              <a:grpSpLocks/>
            </p:cNvGrpSpPr>
            <p:nvPr/>
          </p:nvGrpSpPr>
          <p:grpSpPr bwMode="auto">
            <a:xfrm>
              <a:off x="3074" y="2125"/>
              <a:ext cx="56" cy="56"/>
              <a:chOff x="3074" y="2099"/>
              <a:chExt cx="56" cy="56"/>
            </a:xfrm>
          </p:grpSpPr>
          <p:sp>
            <p:nvSpPr>
              <p:cNvPr id="1349692" name="Rectangle 60"/>
              <p:cNvSpPr>
                <a:spLocks noChangeArrowheads="1"/>
              </p:cNvSpPr>
              <p:nvPr/>
            </p:nvSpPr>
            <p:spPr bwMode="auto">
              <a:xfrm>
                <a:off x="3074" y="2099"/>
                <a:ext cx="56" cy="56"/>
              </a:xfrm>
              <a:prstGeom prst="rect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349693" name="Rectangle 61"/>
              <p:cNvSpPr>
                <a:spLocks noChangeArrowheads="1"/>
              </p:cNvSpPr>
              <p:nvPr/>
            </p:nvSpPr>
            <p:spPr bwMode="auto">
              <a:xfrm>
                <a:off x="3074" y="2099"/>
                <a:ext cx="56" cy="56"/>
              </a:xfrm>
              <a:prstGeom prst="rect">
                <a:avLst/>
              </a:prstGeom>
              <a:solidFill>
                <a:srgbClr val="FF00FF"/>
              </a:solidFill>
              <a:ln w="14288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sp>
          <p:nvSpPr>
            <p:cNvPr id="1349695" name="Rectangle 63"/>
            <p:cNvSpPr>
              <a:spLocks noChangeArrowheads="1"/>
            </p:cNvSpPr>
            <p:nvPr/>
          </p:nvSpPr>
          <p:spPr bwMode="auto">
            <a:xfrm>
              <a:off x="3074" y="2228"/>
              <a:ext cx="56" cy="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49696" name="Rectangle 64"/>
            <p:cNvSpPr>
              <a:spLocks noChangeArrowheads="1"/>
            </p:cNvSpPr>
            <p:nvPr/>
          </p:nvSpPr>
          <p:spPr bwMode="auto">
            <a:xfrm>
              <a:off x="3074" y="2228"/>
              <a:ext cx="56" cy="56"/>
            </a:xfrm>
            <a:prstGeom prst="rect">
              <a:avLst/>
            </a:prstGeom>
            <a:solidFill>
              <a:schemeClr val="accent1"/>
            </a:solidFill>
            <a:ln w="14288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49697" name="Rectangle 65"/>
            <p:cNvSpPr>
              <a:spLocks noChangeArrowheads="1"/>
            </p:cNvSpPr>
            <p:nvPr/>
          </p:nvSpPr>
          <p:spPr bwMode="auto">
            <a:xfrm>
              <a:off x="3264" y="2106"/>
              <a:ext cx="2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rPr>
                <a:t>Carbonate Play Association with Evaporite Seal: N = 31</a:t>
              </a:r>
            </a:p>
          </p:txBody>
        </p:sp>
        <p:sp>
          <p:nvSpPr>
            <p:cNvPr id="1349698" name="Rectangle 66"/>
            <p:cNvSpPr>
              <a:spLocks noChangeArrowheads="1"/>
            </p:cNvSpPr>
            <p:nvPr/>
          </p:nvSpPr>
          <p:spPr bwMode="auto">
            <a:xfrm>
              <a:off x="3264" y="2208"/>
              <a:ext cx="224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rPr>
                <a:t>Carbonate Play Association with No Evaporite Seal: N = 45</a:t>
              </a:r>
            </a:p>
          </p:txBody>
        </p:sp>
        <p:sp>
          <p:nvSpPr>
            <p:cNvPr id="1349701" name="Text Box 69"/>
            <p:cNvSpPr txBox="1">
              <a:spLocks noChangeArrowheads="1"/>
            </p:cNvSpPr>
            <p:nvPr/>
          </p:nvSpPr>
          <p:spPr bwMode="auto">
            <a:xfrm>
              <a:off x="4896" y="2313"/>
              <a:ext cx="768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800">
                  <a:solidFill>
                    <a:schemeClr val="tx2"/>
                  </a:solidFill>
                  <a:latin typeface="+mj-lt"/>
                </a:rPr>
                <a:t>Weber &amp; Sarg, 2005</a:t>
              </a:r>
            </a:p>
          </p:txBody>
        </p:sp>
        <p:sp>
          <p:nvSpPr>
            <p:cNvPr id="1349703" name="Oval 71"/>
            <p:cNvSpPr>
              <a:spLocks noChangeArrowheads="1"/>
            </p:cNvSpPr>
            <p:nvPr/>
          </p:nvSpPr>
          <p:spPr bwMode="auto">
            <a:xfrm>
              <a:off x="3692" y="1052"/>
              <a:ext cx="988" cy="99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1349642" name="Rectangle 10"/>
          <p:cNvSpPr>
            <a:spLocks noChangeArrowheads="1"/>
          </p:cNvSpPr>
          <p:nvPr/>
        </p:nvSpPr>
        <p:spPr bwMode="auto">
          <a:xfrm>
            <a:off x="3272810" y="2790826"/>
            <a:ext cx="7838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>
                <a:solidFill>
                  <a:schemeClr val="tx2"/>
                </a:solidFill>
                <a:latin typeface="+mj-lt"/>
              </a:rPr>
              <a:t>Total in</a:t>
            </a:r>
          </a:p>
          <a:p>
            <a:pPr algn="ctr"/>
            <a:r>
              <a:rPr lang="en-US" sz="1400">
                <a:solidFill>
                  <a:schemeClr val="tx2"/>
                </a:solidFill>
                <a:latin typeface="+mj-lt"/>
              </a:rPr>
              <a:t>CaCO3</a:t>
            </a:r>
          </a:p>
          <a:p>
            <a:pPr algn="ctr"/>
            <a:r>
              <a:rPr lang="en-US" sz="1400">
                <a:solidFill>
                  <a:schemeClr val="tx2"/>
                </a:solidFill>
                <a:latin typeface="+mj-lt"/>
              </a:rPr>
              <a:t>Fields (2)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260028" y="152400"/>
            <a:ext cx="9722172" cy="866775"/>
          </a:xfrm>
          <a:prstGeom prst="rect">
            <a:avLst/>
          </a:prstGeom>
        </p:spPr>
        <p:txBody>
          <a:bodyPr/>
          <a:lstStyle>
            <a:lvl1pPr algn="ctr" defTabSz="914172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0" dirty="0">
                <a:solidFill>
                  <a:schemeClr val="tx2"/>
                </a:solidFill>
              </a:rPr>
              <a:t>Significance of Carbonates &amp; Evaporites</a:t>
            </a:r>
          </a:p>
        </p:txBody>
      </p:sp>
    </p:spTree>
    <p:extLst>
      <p:ext uri="{BB962C8B-B14F-4D97-AF65-F5344CB8AC3E}">
        <p14:creationId xmlns:p14="http://schemas.microsoft.com/office/powerpoint/2010/main" val="2688752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Skeletal Grains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89154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Mineralogy determines the susceptibility of the skeletal fragment to </a:t>
            </a:r>
            <a:r>
              <a:rPr lang="en-US" altLang="en-US" sz="2400" dirty="0" err="1"/>
              <a:t>diagenetic</a:t>
            </a:r>
            <a:r>
              <a:rPr lang="en-US" altLang="en-US" sz="2400" dirty="0"/>
              <a:t> change and so its current composition and fabric in a limestone or dolomite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Calcite skeletal grains, which contain less than 4 mole % magnesium in the calcite, include some foraminifera, brachiopods, bryozoans, trilobites, </a:t>
            </a:r>
            <a:r>
              <a:rPr lang="en-US" altLang="en-US" sz="2400" dirty="0" err="1"/>
              <a:t>ostracodes</a:t>
            </a:r>
            <a:r>
              <a:rPr lang="en-US" altLang="en-US" sz="2400" dirty="0"/>
              <a:t>, calcareous </a:t>
            </a:r>
            <a:r>
              <a:rPr lang="en-US" altLang="en-US" sz="2400" dirty="0" err="1"/>
              <a:t>nannoplankton</a:t>
            </a:r>
            <a:r>
              <a:rPr lang="en-US" altLang="en-US" sz="2400" dirty="0"/>
              <a:t>, and </a:t>
            </a:r>
            <a:r>
              <a:rPr lang="en-US" altLang="en-US" sz="2400" dirty="0" err="1"/>
              <a:t>tintinnids</a:t>
            </a:r>
            <a:r>
              <a:rPr lang="en-US" altLang="en-US" sz="2400" dirty="0"/>
              <a:t>. 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Skeletal grains of </a:t>
            </a:r>
            <a:r>
              <a:rPr lang="en-US" altLang="en-US" sz="2400" dirty="0" err="1"/>
              <a:t>magnesian</a:t>
            </a:r>
            <a:r>
              <a:rPr lang="en-US" altLang="en-US" sz="2400" dirty="0"/>
              <a:t> calcite, that is with 4-20 mole % magnesium in the calcite, include those produced by echinoderms, most foraminifera, and red algae. 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Aragonite skeletal grains are formed from corals, </a:t>
            </a:r>
            <a:r>
              <a:rPr lang="en-US" altLang="en-US" sz="2400" dirty="0" err="1"/>
              <a:t>stromatoporoids</a:t>
            </a:r>
            <a:r>
              <a:rPr lang="en-US" altLang="en-US" sz="2400" dirty="0"/>
              <a:t>, most </a:t>
            </a:r>
            <a:r>
              <a:rPr lang="en-US" altLang="en-US" sz="2400" dirty="0" err="1"/>
              <a:t>molluscs</a:t>
            </a:r>
            <a:r>
              <a:rPr lang="en-US" altLang="en-US" sz="2400" dirty="0"/>
              <a:t>, green algae, and blue-green algae. Skeletal grains of biogenic </a:t>
            </a:r>
            <a:r>
              <a:rPr lang="en-US" altLang="en-US" sz="2400" dirty="0" err="1"/>
              <a:t>opaline</a:t>
            </a:r>
            <a:r>
              <a:rPr lang="en-US" altLang="en-US" sz="2400" dirty="0"/>
              <a:t> silica include sponge spicules and radiolarians.</a:t>
            </a:r>
          </a:p>
        </p:txBody>
      </p:sp>
      <p:sp>
        <p:nvSpPr>
          <p:cNvPr id="421892" name="Text Box 4"/>
          <p:cNvSpPr txBox="1">
            <a:spLocks noChangeArrowheads="1"/>
          </p:cNvSpPr>
          <p:nvPr/>
        </p:nvSpPr>
        <p:spPr bwMode="auto">
          <a:xfrm>
            <a:off x="445294" y="1179493"/>
            <a:ext cx="90677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Commonly composed of  calcite, </a:t>
            </a:r>
            <a:r>
              <a:rPr lang="en-US" altLang="en-US" sz="2800" b="0" dirty="0" err="1">
                <a:solidFill>
                  <a:schemeClr val="tx2"/>
                </a:solidFill>
                <a:latin typeface="+mn-lt"/>
              </a:rPr>
              <a:t>magnesian</a:t>
            </a:r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 calcite, aragonite or </a:t>
            </a:r>
            <a:r>
              <a:rPr lang="en-US" altLang="en-US" sz="2800" b="0" dirty="0" err="1">
                <a:solidFill>
                  <a:schemeClr val="tx2"/>
                </a:solidFill>
                <a:latin typeface="+mn-lt"/>
              </a:rPr>
              <a:t>opaline</a:t>
            </a:r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 silica.</a:t>
            </a:r>
          </a:p>
        </p:txBody>
      </p:sp>
    </p:spTree>
    <p:extLst>
      <p:ext uri="{BB962C8B-B14F-4D97-AF65-F5344CB8AC3E}">
        <p14:creationId xmlns:p14="http://schemas.microsoft.com/office/powerpoint/2010/main" val="34118675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9" name="Picture 3" descr="027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2" y="1231660"/>
            <a:ext cx="4905375" cy="507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331378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3" name="Picture 3" descr="028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3077"/>
            <a:ext cx="7190477" cy="519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114054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029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85" y="1135829"/>
            <a:ext cx="7571429" cy="489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9711813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1" name="Picture 3" descr="030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129665"/>
            <a:ext cx="7429500" cy="49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532" name="Text Box 4"/>
          <p:cNvSpPr txBox="1">
            <a:spLocks noChangeArrowheads="1"/>
          </p:cNvSpPr>
          <p:nvPr/>
        </p:nvSpPr>
        <p:spPr bwMode="auto">
          <a:xfrm>
            <a:off x="6393627" y="6000170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3965773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5" name="Picture 3" descr="031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35082"/>
            <a:ext cx="8153400" cy="528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529405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9" name="Picture 3" descr="032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1052226"/>
            <a:ext cx="7572375" cy="505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6629400" y="6124545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67379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 descr="033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76" y="1113162"/>
            <a:ext cx="7619048" cy="51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727044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7" name="Picture 3" descr="034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362075"/>
            <a:ext cx="476250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9767345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1" name="Picture 3" descr="035-Corals-Syringorora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6646164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151675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 smtClean="0"/>
              <a:t>Carbonate petrography combined with sequence stratigraphy enable determination of depositional settings</a:t>
            </a:r>
          </a:p>
          <a:p>
            <a:r>
              <a:rPr lang="en-US" altLang="en-US" dirty="0" smtClean="0"/>
              <a:t>Thin </a:t>
            </a:r>
            <a:r>
              <a:rPr lang="en-US" altLang="en-US" dirty="0"/>
              <a:t>sections, cores &amp; </a:t>
            </a:r>
            <a:r>
              <a:rPr lang="en-US" altLang="en-US" dirty="0" smtClean="0"/>
              <a:t>outcrop </a:t>
            </a:r>
            <a:r>
              <a:rPr lang="en-US" altLang="en-US" dirty="0"/>
              <a:t>observation </a:t>
            </a:r>
            <a:r>
              <a:rPr lang="en-US" altLang="en-US" dirty="0" smtClean="0"/>
              <a:t>identify carbonate </a:t>
            </a:r>
            <a:r>
              <a:rPr lang="en-US" altLang="en-US" dirty="0" err="1" smtClean="0"/>
              <a:t>allchems</a:t>
            </a:r>
            <a:r>
              <a:rPr lang="en-US" altLang="en-US" dirty="0" smtClean="0"/>
              <a:t> or particles</a:t>
            </a:r>
            <a:endParaRPr lang="en-US" altLang="en-US" dirty="0"/>
          </a:p>
          <a:p>
            <a:r>
              <a:rPr lang="en-US" dirty="0" smtClean="0"/>
              <a:t>They link to carbonate </a:t>
            </a:r>
            <a:r>
              <a:rPr lang="en-US" dirty="0"/>
              <a:t>depositional and </a:t>
            </a:r>
            <a:r>
              <a:rPr lang="en-US" dirty="0" err="1"/>
              <a:t>diagenetic</a:t>
            </a:r>
            <a:r>
              <a:rPr lang="en-US" dirty="0"/>
              <a:t> settings </a:t>
            </a:r>
            <a:endParaRPr lang="en-US" dirty="0" smtClean="0"/>
          </a:p>
          <a:p>
            <a:r>
              <a:rPr lang="en-US" dirty="0" smtClean="0"/>
              <a:t>Emphasis placed </a:t>
            </a:r>
            <a:r>
              <a:rPr lang="en-US" dirty="0"/>
              <a:t>on </a:t>
            </a:r>
            <a:r>
              <a:rPr lang="en-US" dirty="0" smtClean="0"/>
              <a:t>relationship of carbonates </a:t>
            </a:r>
            <a:r>
              <a:rPr lang="en-US" dirty="0"/>
              <a:t>to </a:t>
            </a:r>
            <a:r>
              <a:rPr lang="en-US" dirty="0" smtClean="0"/>
              <a:t>hydrocarbon </a:t>
            </a:r>
            <a:r>
              <a:rPr lang="en-US" dirty="0"/>
              <a:t>exploration and production.  </a:t>
            </a:r>
          </a:p>
          <a:p>
            <a:r>
              <a:rPr lang="en-US" dirty="0"/>
              <a:t>T</a:t>
            </a:r>
            <a:r>
              <a:rPr lang="en-US" dirty="0" smtClean="0"/>
              <a:t>hin </a:t>
            </a:r>
            <a:r>
              <a:rPr lang="en-US" dirty="0"/>
              <a:t>section images and photos of hand specimens of carbonates </a:t>
            </a:r>
            <a:r>
              <a:rPr lang="en-US" dirty="0" smtClean="0"/>
              <a:t>are tied to </a:t>
            </a:r>
            <a:r>
              <a:rPr lang="en-US" dirty="0"/>
              <a:t>depositional and </a:t>
            </a:r>
            <a:r>
              <a:rPr lang="en-US" dirty="0" err="1"/>
              <a:t>diagenetic</a:t>
            </a:r>
            <a:r>
              <a:rPr lang="en-US" dirty="0"/>
              <a:t> </a:t>
            </a:r>
            <a:r>
              <a:rPr lang="en-US" dirty="0" smtClean="0"/>
              <a:t>systems emphasizing </a:t>
            </a:r>
            <a:r>
              <a:rPr lang="en-US" dirty="0"/>
              <a:t>ancient and modern depositional systems</a:t>
            </a:r>
          </a:p>
        </p:txBody>
      </p:sp>
    </p:spTree>
    <p:extLst>
      <p:ext uri="{BB962C8B-B14F-4D97-AF65-F5344CB8AC3E}">
        <p14:creationId xmlns:p14="http://schemas.microsoft.com/office/powerpoint/2010/main" val="23768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5" name="Picture 3" descr="036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85" y="1105542"/>
            <a:ext cx="7571429" cy="49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6553200" y="6096001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4541609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9" name="Picture 3" descr="037-Corals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23" y="1089469"/>
            <a:ext cx="4885754" cy="49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- Corals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2801450"/>
      </p:ext>
    </p:extLst>
  </p:cSld>
  <p:clrMapOvr>
    <a:masterClrMapping/>
  </p:clrMapOvr>
  <p:transition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3" name="Picture 3" descr="038-Calc-Algae-Bioc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2037"/>
            <a:ext cx="5400199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Calcareous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0064730"/>
      </p:ext>
    </p:extLst>
  </p:cSld>
  <p:clrMapOvr>
    <a:masterClrMapping/>
  </p:clrMapOvr>
  <p:transition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7" name="Picture 3" descr="038-Calc-Algae-Halim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110424"/>
            <a:ext cx="7696200" cy="52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Calcareous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5443415"/>
      </p:ext>
    </p:extLst>
  </p:cSld>
  <p:clrMapOvr>
    <a:masterClrMapping/>
  </p:clrMapOvr>
  <p:transition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1" name="Picture 3" descr="039-Calc-Algae-Halim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219200"/>
            <a:ext cx="7543800" cy="502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Calcareous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9057302"/>
      </p:ext>
    </p:extLst>
  </p:cSld>
  <p:clrMapOvr>
    <a:masterClrMapping/>
  </p:clrMapOvr>
  <p:transition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3" descr="040-Calc-Algae-Halim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210541"/>
            <a:ext cx="47625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Calcareous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013834"/>
      </p:ext>
    </p:extLst>
  </p:cSld>
  <p:clrMapOvr>
    <a:masterClrMapping/>
  </p:clrMapOvr>
  <p:transition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5" name="Picture 3" descr="041-Mzzia-Calc-Alg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1219201"/>
            <a:ext cx="4810125" cy="51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Calcareous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949005"/>
      </p:ext>
    </p:extLst>
  </p:cSld>
  <p:clrMapOvr>
    <a:masterClrMapping/>
  </p:clrMapOvr>
  <p:transition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 descr="042-Algae-Calc-G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146143"/>
            <a:ext cx="7829550" cy="510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6553200" y="6276109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Calcareous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5327508"/>
      </p:ext>
    </p:extLst>
  </p:cSld>
  <p:clrMapOvr>
    <a:masterClrMapping/>
  </p:clrMapOvr>
  <p:transition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5" name="Picture 3" descr="043-CarbonateParticles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1143001"/>
            <a:ext cx="6653213" cy="515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Cyanobacteria or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7809057"/>
      </p:ext>
    </p:extLst>
  </p:cSld>
  <p:clrMapOvr>
    <a:masterClrMapping/>
  </p:clrMapOvr>
  <p:transition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9" name="Picture 3" descr="044-Encrusted-alg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082897"/>
            <a:ext cx="6457950" cy="52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Cyanobacteria or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058339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620000" cy="685800"/>
          </a:xfrm>
        </p:spPr>
        <p:txBody>
          <a:bodyPr/>
          <a:lstStyle/>
          <a:p>
            <a:r>
              <a:rPr lang="en-US" sz="3600" dirty="0"/>
              <a:t>Critical </a:t>
            </a:r>
            <a:r>
              <a:rPr lang="en-US" sz="3600" dirty="0" smtClean="0"/>
              <a:t>Criteria</a:t>
            </a:r>
            <a:endParaRPr lang="en-US" sz="3600" dirty="0"/>
          </a:p>
        </p:txBody>
      </p:sp>
      <p:sp>
        <p:nvSpPr>
          <p:cNvPr id="252931" name="Rectangle 1027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7924800" cy="4495800"/>
          </a:xfrm>
          <a:noFill/>
          <a:ln/>
        </p:spPr>
        <p:txBody>
          <a:bodyPr>
            <a:normAutofit fontScale="92500"/>
          </a:bodyPr>
          <a:lstStyle/>
          <a:p>
            <a:r>
              <a:rPr lang="en-US" dirty="0" smtClean="0"/>
              <a:t>Mineralogy</a:t>
            </a:r>
            <a:r>
              <a:rPr lang="en-US" dirty="0"/>
              <a:t>, external shape, and internal fabric </a:t>
            </a:r>
            <a:r>
              <a:rPr lang="en-US" dirty="0" smtClean="0"/>
              <a:t>is tied depositional </a:t>
            </a:r>
            <a:r>
              <a:rPr lang="en-US" dirty="0"/>
              <a:t>origin of carbonate particles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Hydrocarbon </a:t>
            </a:r>
            <a:r>
              <a:rPr lang="en-US" dirty="0"/>
              <a:t>exploration and production </a:t>
            </a:r>
            <a:r>
              <a:rPr lang="en-US" dirty="0" smtClean="0"/>
              <a:t>depend </a:t>
            </a:r>
            <a:r>
              <a:rPr lang="en-US" dirty="0"/>
              <a:t>on </a:t>
            </a:r>
            <a:r>
              <a:rPr lang="en-US" dirty="0" smtClean="0"/>
              <a:t>prediction of porosity </a:t>
            </a:r>
            <a:r>
              <a:rPr lang="en-US" dirty="0"/>
              <a:t>and permeability </a:t>
            </a:r>
            <a:r>
              <a:rPr lang="en-US" dirty="0" smtClean="0"/>
              <a:t>in conjunction with up </a:t>
            </a:r>
            <a:r>
              <a:rPr lang="en-US" dirty="0"/>
              <a:t>dip structural position </a:t>
            </a:r>
            <a:endParaRPr lang="en-US" dirty="0" smtClean="0"/>
          </a:p>
          <a:p>
            <a:r>
              <a:rPr lang="en-US" dirty="0" smtClean="0"/>
              <a:t>Carbonate compositions, facies hierarchies </a:t>
            </a:r>
            <a:r>
              <a:rPr lang="en-US" dirty="0"/>
              <a:t>and depositional </a:t>
            </a:r>
            <a:r>
              <a:rPr lang="en-US" dirty="0" smtClean="0"/>
              <a:t>setting are key to </a:t>
            </a:r>
            <a:r>
              <a:rPr lang="en-US" dirty="0"/>
              <a:t>predicting porosity and permeability </a:t>
            </a:r>
            <a:r>
              <a:rPr lang="en-US" dirty="0" smtClean="0"/>
              <a:t>and so hydrocarbon distribution</a:t>
            </a:r>
          </a:p>
          <a:p>
            <a:r>
              <a:rPr lang="en-US" dirty="0" smtClean="0"/>
              <a:t>This is key to reservoir </a:t>
            </a:r>
            <a:r>
              <a:rPr lang="en-US" dirty="0"/>
              <a:t>characterization </a:t>
            </a:r>
            <a:r>
              <a:rPr lang="en-US" dirty="0" smtClean="0"/>
              <a:t>when this is tied to </a:t>
            </a:r>
            <a:r>
              <a:rPr lang="en-US" dirty="0"/>
              <a:t>sequence stratigraphic framework </a:t>
            </a:r>
          </a:p>
        </p:txBody>
      </p:sp>
    </p:spTree>
    <p:extLst>
      <p:ext uri="{BB962C8B-B14F-4D97-AF65-F5344CB8AC3E}">
        <p14:creationId xmlns:p14="http://schemas.microsoft.com/office/powerpoint/2010/main" val="163169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3" name="Picture 3" descr="045-Oncoids-e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1183698"/>
            <a:ext cx="576262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Cyanobacteria or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7974493"/>
      </p:ext>
    </p:extLst>
  </p:cSld>
  <p:clrMapOvr>
    <a:masterClrMapping/>
  </p:clrMapOvr>
  <p:transition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 descr="046-Bryozoans-encrusted-Tubiphy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139952"/>
            <a:ext cx="7315200" cy="488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Cyanobacteria or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3026454"/>
      </p:ext>
    </p:extLst>
  </p:cSld>
  <p:clrMapOvr>
    <a:masterClrMapping/>
  </p:clrMapOvr>
  <p:transition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5" name="Picture 3" descr="048-Tubyph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514475"/>
            <a:ext cx="57150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Cyanobacteria or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7584360"/>
      </p:ext>
    </p:extLst>
  </p:cSld>
  <p:clrMapOvr>
    <a:masterClrMapping/>
  </p:clrMapOvr>
  <p:transition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1" name="Picture 3" descr="047-Tubiphy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19" y="1103878"/>
            <a:ext cx="7805738" cy="513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6477000" y="6220691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Cyanobacteria or Algae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6460042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 descr="049-Encrusting-Fo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8715"/>
            <a:ext cx="6810375" cy="517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Cyanobacterial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Oncoids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0355672"/>
      </p:ext>
    </p:extLst>
  </p:cSld>
  <p:clrMapOvr>
    <a:masterClrMapping/>
  </p:clrMapOvr>
  <p:transition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3" name="Picture 3" descr="050-Oncolites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115204"/>
            <a:ext cx="6477000" cy="523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Cyanobacterial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Oncoids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136199"/>
      </p:ext>
    </p:extLst>
  </p:cSld>
  <p:clrMapOvr>
    <a:masterClrMapping/>
  </p:clrMapOvr>
  <p:transition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7" name="Picture 3" descr="051-Pisolites-Onco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24426"/>
            <a:ext cx="4357688" cy="52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Skeletal Grains – Cyanobacterial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Oncoids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3558477"/>
      </p:ext>
    </p:extLst>
  </p:cSld>
  <p:clrMapOvr>
    <a:masterClrMapping/>
  </p:clrMapOvr>
  <p:transition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1" name="Picture 3" descr="052-Pisoli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308100"/>
            <a:ext cx="7772400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Physico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Chemical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Pisoids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1035082"/>
      </p:ext>
    </p:extLst>
  </p:cSld>
  <p:clrMapOvr>
    <a:masterClrMapping/>
  </p:clrMapOvr>
  <p:transition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5" name="Picture 3" descr="053-soil-piso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114425"/>
            <a:ext cx="807720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6634351" y="6276109"/>
            <a:ext cx="2350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After </a:t>
            </a:r>
            <a:r>
              <a:rPr lang="en-US" altLang="en-US" sz="2000" b="0" i="1" dirty="0" err="1">
                <a:solidFill>
                  <a:schemeClr val="tx2"/>
                </a:solidFill>
                <a:latin typeface="+mn-lt"/>
              </a:rPr>
              <a:t>Scholle</a:t>
            </a:r>
            <a:r>
              <a:rPr lang="en-US" altLang="en-US" sz="2000" b="0" i="1" dirty="0">
                <a:solidFill>
                  <a:schemeClr val="tx2"/>
                </a:solidFill>
                <a:latin typeface="+mn-lt"/>
              </a:rPr>
              <a:t>, 2003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Physico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Chemical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Pisoids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7435096"/>
      </p:ext>
    </p:extLst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9" name="Picture 3" descr="054-Enigmatic-Caliche-onc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31" y="1033891"/>
            <a:ext cx="7805738" cy="509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37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Physico</a:t>
            </a:r>
            <a:r>
              <a:rPr lang="en-US" altLang="en-US" sz="3600" b="0" dirty="0" smtClean="0">
                <a:solidFill>
                  <a:schemeClr val="tx2"/>
                </a:solidFill>
                <a:latin typeface="+mj-lt"/>
              </a:rPr>
              <a:t> Chemical Grains – </a:t>
            </a:r>
            <a:r>
              <a:rPr lang="en-US" altLang="en-US" sz="3600" b="0" dirty="0" err="1" smtClean="0">
                <a:solidFill>
                  <a:schemeClr val="tx2"/>
                </a:solidFill>
                <a:latin typeface="+mj-lt"/>
              </a:rPr>
              <a:t>Pisoids</a:t>
            </a:r>
            <a:endParaRPr lang="en-US" altLang="en-US" sz="3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039909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ExT 2012 Template">
  <a:themeElements>
    <a:clrScheme name="NExT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A5A5A5"/>
      </a:accent1>
      <a:accent2>
        <a:srgbClr val="336635"/>
      </a:accent2>
      <a:accent3>
        <a:srgbClr val="FFC000"/>
      </a:accent3>
      <a:accent4>
        <a:srgbClr val="FF0000"/>
      </a:accent4>
      <a:accent5>
        <a:srgbClr val="00AF00"/>
      </a:accent5>
      <a:accent6>
        <a:srgbClr val="9966FF"/>
      </a:accent6>
      <a:hlink>
        <a:srgbClr val="336699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8C8C8"/>
        </a:solidFill>
        <a:ln>
          <a:noFill/>
        </a:ln>
        <a:effectLst>
          <a:outerShdw blurRad="63500" dist="508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matte"/>
      </a:spPr>
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9525" algn="ctr">
          <a:noFill/>
          <a:miter lim="800000"/>
          <a:headEnd/>
          <a:tailEnd/>
        </a:ln>
      </a:spPr>
      <a:bodyPr vert="horz" wrap="square" lIns="0" tIns="0" rIns="0" bIns="0" numCol="1" rtlCol="0" anchor="ctr" anchorCtr="0" compatLnSpc="1">
        <a:prstTxWarp prst="textNoShape">
          <a:avLst/>
        </a:prstTxWarp>
        <a:spAutoFit/>
      </a:bodyPr>
      <a:lstStyle>
        <a:defPPr>
          <a:defRPr b="0" dirty="0">
            <a:solidFill>
              <a:srgbClr val="06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NExT 2012 Template</Template>
  <TotalTime>7702</TotalTime>
  <Words>3629</Words>
  <Application>Microsoft Office PowerPoint</Application>
  <PresentationFormat>A4 Paper (210x297 mm)</PresentationFormat>
  <Paragraphs>839</Paragraphs>
  <Slides>234</Slides>
  <Notes>228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234</vt:i4>
      </vt:variant>
    </vt:vector>
  </HeadingPairs>
  <TitlesOfParts>
    <vt:vector size="243" baseType="lpstr">
      <vt:lpstr>Arial</vt:lpstr>
      <vt:lpstr>Arial Narrow</vt:lpstr>
      <vt:lpstr>Calibri</vt:lpstr>
      <vt:lpstr>Impact</vt:lpstr>
      <vt:lpstr>Microsoft Sans Serif</vt:lpstr>
      <vt:lpstr>Tahoma</vt:lpstr>
      <vt:lpstr>Times New Roman</vt:lpstr>
      <vt:lpstr>Wingdings</vt:lpstr>
      <vt:lpstr>NExT 2012 Template</vt:lpstr>
      <vt:lpstr>Carbonate Sedimentary Particles and  their Petrology</vt:lpstr>
      <vt:lpstr>Introduction</vt:lpstr>
      <vt:lpstr>Sedimentary rocks are the product of the creation, transport, deposition, and diagenesis of detritus and solutes derived from pre-existing rocks.</vt:lpstr>
      <vt:lpstr>Sedimentary rocks are the product of the creation, transport, deposition, and diagenesis of detritus and solutes derived from pre-existing rocks.</vt:lpstr>
      <vt:lpstr>Sedimentary Rocks</vt:lpstr>
      <vt:lpstr>PowerPoint Presentation</vt:lpstr>
      <vt:lpstr>PowerPoint Presentation</vt:lpstr>
      <vt:lpstr>Lecture Objectives</vt:lpstr>
      <vt:lpstr>Critical Criteria</vt:lpstr>
      <vt:lpstr>Carbonate Platform Architectural Elements</vt:lpstr>
      <vt:lpstr>Composition &amp; Depositional Setting</vt:lpstr>
      <vt:lpstr>Carbonate Hierarchy - Units</vt:lpstr>
      <vt:lpstr>Hierarchy of Carbonate Platform Architectural Elements</vt:lpstr>
      <vt:lpstr>PowerPoint Presentation</vt:lpstr>
      <vt:lpstr>Where &amp; When do Limestones Form?</vt:lpstr>
      <vt:lpstr>CO2 - Temperature &amp; Pressure Effect!</vt:lpstr>
      <vt:lpstr>Calcium Carbonate - Solubility </vt:lpstr>
      <vt:lpstr>Controls on Carbonate Accumulation</vt:lpstr>
      <vt:lpstr>PowerPoint Presentation</vt:lpstr>
      <vt:lpstr>PowerPoint Presentation</vt:lpstr>
      <vt:lpstr>PowerPoint Presentation</vt:lpstr>
      <vt:lpstr>PowerPoint Presentation</vt:lpstr>
      <vt:lpstr>Limestones – Chemical or Bochemical</vt:lpstr>
      <vt:lpstr>Biological Carbon Pump </vt:lpstr>
      <vt:lpstr>Carbonate Mineralogy</vt:lpstr>
      <vt:lpstr>PowerPoint Presentation</vt:lpstr>
      <vt:lpstr>PowerPoint Presentation</vt:lpstr>
      <vt:lpstr>Evolving Plate Configuration &amp; Setting</vt:lpstr>
      <vt:lpstr>Paleozoic Sediments</vt:lpstr>
      <vt:lpstr>PowerPoint Presentation</vt:lpstr>
      <vt:lpstr>PowerPoint Presentation</vt:lpstr>
      <vt:lpstr>Factors Controlling Modern Carbonates Facies</vt:lpstr>
      <vt:lpstr>PowerPoint Presentation</vt:lpstr>
      <vt:lpstr>Carbonate Depositional Setting Physiography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Carbonate Components – The Key</vt:lpstr>
      <vt:lpstr>Carbonate Particles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Carbonate Platform Accommodation</vt:lpstr>
      <vt:lpstr>PowerPoint Presentation</vt:lpstr>
      <vt:lpstr>Skeletal Grains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Carbonate Bio-Physico-Chemical Grains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Carbonate Settings &amp; Facies Hierarchies</vt:lpstr>
      <vt:lpstr>Hierarchy of Carbonate Architectural Elements</vt:lpstr>
      <vt:lpstr>Hierarchy of Carbonate Architectural Elements</vt:lpstr>
      <vt:lpstr>Hierarchy of Carbonate Architectural Elements</vt:lpstr>
      <vt:lpstr>Hierarchy of Carbonate Architectural Elements</vt:lpstr>
      <vt:lpstr>Hierarchy of Carbonate Architectural Elements</vt:lpstr>
      <vt:lpstr>PowerPoint Presentation</vt:lpstr>
      <vt:lpstr>Sea Level Controls Carbonate Geometries</vt:lpstr>
      <vt:lpstr>PowerPoint Presentation</vt:lpstr>
      <vt:lpstr>PowerPoint Presentation</vt:lpstr>
      <vt:lpstr>PowerPoint Presentation</vt:lpstr>
      <vt:lpstr>Lecture Conclusions</vt:lpstr>
      <vt:lpstr>Lecture Ends!!</vt:lpstr>
    </vt:vector>
  </TitlesOfParts>
  <Company>Schlumberger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40pt Arial Narrow bold Master Layout title slide</dc:title>
  <dc:creator>ABarber</dc:creator>
  <cp:lastModifiedBy>kendall</cp:lastModifiedBy>
  <cp:revision>421</cp:revision>
  <dcterms:created xsi:type="dcterms:W3CDTF">2012-05-08T20:25:58Z</dcterms:created>
  <dcterms:modified xsi:type="dcterms:W3CDTF">2016-03-09T16:00:21Z</dcterms:modified>
</cp:coreProperties>
</file>